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0"/>
  </p:notesMasterIdLst>
  <p:sldIdLst>
    <p:sldId id="303" r:id="rId2"/>
    <p:sldId id="258" r:id="rId3"/>
    <p:sldId id="260" r:id="rId4"/>
    <p:sldId id="259" r:id="rId5"/>
    <p:sldId id="283" r:id="rId6"/>
    <p:sldId id="256" r:id="rId7"/>
    <p:sldId id="304" r:id="rId8"/>
    <p:sldId id="268" r:id="rId9"/>
    <p:sldId id="279" r:id="rId10"/>
    <p:sldId id="281" r:id="rId11"/>
    <p:sldId id="266" r:id="rId12"/>
    <p:sldId id="305" r:id="rId13"/>
    <p:sldId id="261" r:id="rId14"/>
    <p:sldId id="278" r:id="rId15"/>
    <p:sldId id="306" r:id="rId16"/>
    <p:sldId id="308" r:id="rId17"/>
    <p:sldId id="282" r:id="rId18"/>
    <p:sldId id="285" r:id="rId19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Montserrat Black" panose="00000A00000000000000" pitchFamily="2" charset="0"/>
      <p:bold r:id="rId25"/>
      <p:boldItalic r:id="rId26"/>
    </p:embeddedFont>
    <p:embeddedFont>
      <p:font typeface="Montserrat ExtraLight" panose="00000300000000000000" pitchFamily="2" charset="0"/>
      <p:regular r:id="rId27"/>
      <p:bold r:id="rId28"/>
      <p:italic r:id="rId29"/>
      <p:boldItalic r:id="rId30"/>
    </p:embeddedFont>
    <p:embeddedFont>
      <p:font typeface="Montserrat Light" panose="00000400000000000000" pitchFamily="2" charset="0"/>
      <p:regular r:id="rId31"/>
      <p:bold r:id="rId32"/>
      <p:italic r:id="rId33"/>
      <p:boldItalic r:id="rId34"/>
    </p:embeddedFont>
    <p:embeddedFont>
      <p:font typeface="Montserrat Thin" panose="000003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stasia Rotari" initials="AR" lastIdx="1" clrIdx="0">
    <p:extLst>
      <p:ext uri="{19B8F6BF-5375-455C-9EA6-DF929625EA0E}">
        <p15:presenceInfo xmlns:p15="http://schemas.microsoft.com/office/powerpoint/2012/main" userId="6a23c6e100c44d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C68234-CE8C-462A-9341-E9051C608DFE}">
  <a:tblStyle styleId="{31C68234-CE8C-462A-9341-E9051C608D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5" autoAdjust="0"/>
    <p:restoredTop sz="93805" autoAdjust="0"/>
  </p:normalViewPr>
  <p:slideViewPr>
    <p:cSldViewPr snapToGrid="0">
      <p:cViewPr varScale="1">
        <p:scale>
          <a:sx n="106" d="100"/>
          <a:sy n="106" d="100"/>
        </p:scale>
        <p:origin x="1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commentAuthors" Target="commentAuthor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jp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47ac3c6b0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47ac3c6b0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MohamedK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29188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6d3f01ad6f_0_24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6d3f01ad6f_0_24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1c55ffe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1c55ffe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Matthieu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37841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cd5d4693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cd5d4693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/>
              <a:t>Matthieu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47ac3c6b08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47ac3c6b08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/>
              <a:t>Matthieu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MohamedA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30289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d3f01ad6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d3f01ad6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MohamedA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5827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6d3f01ad6f_0_24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6d3f01ad6f_0_24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MohamedA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6d3f01ad6f_0_24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6d3f01ad6f_0_24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MohamedA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cd5d4693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cd5d4693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47ac3c6b0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47ac3c6b0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MohamedK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330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d3f01ad6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d3f01ad6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6d3f01ad6f_0_24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6d3f01ad6f_0_24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Anastasia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TITLE_AND_BODY_1_3">
    <p:bg>
      <p:bgPr>
        <a:solidFill>
          <a:schemeClr val="dk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ctrTitle" idx="2"/>
          </p:nvPr>
        </p:nvSpPr>
        <p:spPr>
          <a:xfrm>
            <a:off x="615800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1"/>
          </p:nvPr>
        </p:nvSpPr>
        <p:spPr>
          <a:xfrm>
            <a:off x="615800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ctrTitle" idx="3"/>
          </p:nvPr>
        </p:nvSpPr>
        <p:spPr>
          <a:xfrm>
            <a:off x="2642565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4"/>
          </p:nvPr>
        </p:nvSpPr>
        <p:spPr>
          <a:xfrm>
            <a:off x="2642565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ctrTitle" idx="5"/>
          </p:nvPr>
        </p:nvSpPr>
        <p:spPr>
          <a:xfrm>
            <a:off x="4669331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6"/>
          </p:nvPr>
        </p:nvSpPr>
        <p:spPr>
          <a:xfrm>
            <a:off x="4669331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ctrTitle" idx="7"/>
          </p:nvPr>
        </p:nvSpPr>
        <p:spPr>
          <a:xfrm>
            <a:off x="6696096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8"/>
          </p:nvPr>
        </p:nvSpPr>
        <p:spPr>
          <a:xfrm>
            <a:off x="6696096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AND_BODY_1_3_1_3"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ctrTitle" idx="2"/>
          </p:nvPr>
        </p:nvSpPr>
        <p:spPr>
          <a:xfrm>
            <a:off x="6540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ubTitle" idx="1"/>
          </p:nvPr>
        </p:nvSpPr>
        <p:spPr>
          <a:xfrm>
            <a:off x="6540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ctrTitle" idx="3"/>
          </p:nvPr>
        </p:nvSpPr>
        <p:spPr>
          <a:xfrm>
            <a:off x="26503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ubTitle" idx="4"/>
          </p:nvPr>
        </p:nvSpPr>
        <p:spPr>
          <a:xfrm>
            <a:off x="26503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ctrTitle" idx="5"/>
          </p:nvPr>
        </p:nvSpPr>
        <p:spPr>
          <a:xfrm>
            <a:off x="46466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ubTitle" idx="6"/>
          </p:nvPr>
        </p:nvSpPr>
        <p:spPr>
          <a:xfrm>
            <a:off x="46466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ctrTitle" idx="7"/>
          </p:nvPr>
        </p:nvSpPr>
        <p:spPr>
          <a:xfrm>
            <a:off x="66429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ubTitle" idx="8"/>
          </p:nvPr>
        </p:nvSpPr>
        <p:spPr>
          <a:xfrm>
            <a:off x="66429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 ">
  <p:cSld name="TITLE_AND_BODY_1_3_1_4">
    <p:bg>
      <p:bgPr>
        <a:solidFill>
          <a:schemeClr val="dk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ctrTitle" idx="2"/>
          </p:nvPr>
        </p:nvSpPr>
        <p:spPr>
          <a:xfrm>
            <a:off x="1058850" y="1319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subTitle" idx="1"/>
          </p:nvPr>
        </p:nvSpPr>
        <p:spPr>
          <a:xfrm>
            <a:off x="1058850" y="1943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ctrTitle" idx="3"/>
          </p:nvPr>
        </p:nvSpPr>
        <p:spPr>
          <a:xfrm>
            <a:off x="3549750" y="1319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subTitle" idx="4"/>
          </p:nvPr>
        </p:nvSpPr>
        <p:spPr>
          <a:xfrm>
            <a:off x="3549750" y="1943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ctrTitle" idx="5"/>
          </p:nvPr>
        </p:nvSpPr>
        <p:spPr>
          <a:xfrm>
            <a:off x="6040650" y="1319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subTitle" idx="6"/>
          </p:nvPr>
        </p:nvSpPr>
        <p:spPr>
          <a:xfrm>
            <a:off x="6040650" y="1943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ctrTitle" idx="7"/>
          </p:nvPr>
        </p:nvSpPr>
        <p:spPr>
          <a:xfrm>
            <a:off x="1058850" y="3131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8"/>
          </p:nvPr>
        </p:nvSpPr>
        <p:spPr>
          <a:xfrm>
            <a:off x="1058850" y="3755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ctrTitle" idx="9"/>
          </p:nvPr>
        </p:nvSpPr>
        <p:spPr>
          <a:xfrm>
            <a:off x="3549750" y="3131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ubTitle" idx="13"/>
          </p:nvPr>
        </p:nvSpPr>
        <p:spPr>
          <a:xfrm>
            <a:off x="3549750" y="3755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ctrTitle" idx="14"/>
          </p:nvPr>
        </p:nvSpPr>
        <p:spPr>
          <a:xfrm>
            <a:off x="6040650" y="3131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subTitle" idx="15"/>
          </p:nvPr>
        </p:nvSpPr>
        <p:spPr>
          <a:xfrm>
            <a:off x="6040650" y="3755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ONLY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title" idx="2"/>
          </p:nvPr>
        </p:nvSpPr>
        <p:spPr>
          <a:xfrm>
            <a:off x="5812775" y="2864009"/>
            <a:ext cx="23322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ubTitle" idx="1"/>
          </p:nvPr>
        </p:nvSpPr>
        <p:spPr>
          <a:xfrm>
            <a:off x="5812775" y="3371909"/>
            <a:ext cx="2332200" cy="12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AND_BODY_2">
    <p:bg>
      <p:bgPr>
        <a:solidFill>
          <a:schemeClr val="dk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4461675" y="1811125"/>
            <a:ext cx="34467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55" name="Google Shape;155;p27"/>
          <p:cNvSpPr txBox="1"/>
          <p:nvPr/>
        </p:nvSpPr>
        <p:spPr>
          <a:xfrm>
            <a:off x="4461675" y="3532850"/>
            <a:ext cx="355230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Freepik. </a:t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931325" y="2270488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ExtraLight"/>
              <a:buNone/>
              <a:defRPr sz="3600" b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931325" y="1075113"/>
            <a:ext cx="33432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 b="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31325" y="3275788"/>
            <a:ext cx="310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2145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000000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51007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25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860225" y="417650"/>
            <a:ext cx="227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12800"/>
            <a:ext cx="8520600" cy="17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Montserrat ExtraLight"/>
              <a:buNone/>
              <a:defRPr sz="9600" b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ctrTitle"/>
          </p:nvPr>
        </p:nvSpPr>
        <p:spPr>
          <a:xfrm>
            <a:off x="3003350" y="71738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 idx="2" hasCustomPrompt="1"/>
          </p:nvPr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 idx="3"/>
          </p:nvPr>
        </p:nvSpPr>
        <p:spPr>
          <a:xfrm>
            <a:off x="3003350" y="174780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4"/>
          </p:nvPr>
        </p:nvSpPr>
        <p:spPr>
          <a:xfrm>
            <a:off x="5267075" y="152168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5" hasCustomPrompt="1"/>
          </p:nvPr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4"/>
          <p:cNvSpPr txBox="1">
            <a:spLocks noGrp="1"/>
          </p:cNvSpPr>
          <p:nvPr>
            <p:ph type="ctrTitle" idx="6"/>
          </p:nvPr>
        </p:nvSpPr>
        <p:spPr>
          <a:xfrm>
            <a:off x="3003350" y="277823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7"/>
          </p:nvPr>
        </p:nvSpPr>
        <p:spPr>
          <a:xfrm>
            <a:off x="5267075" y="2543147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 idx="8" hasCustomPrompt="1"/>
          </p:nvPr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>
            <a:spLocks noGrp="1"/>
          </p:cNvSpPr>
          <p:nvPr>
            <p:ph type="ctrTitle" idx="9"/>
          </p:nvPr>
        </p:nvSpPr>
        <p:spPr>
          <a:xfrm>
            <a:off x="3003350" y="380865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3"/>
          </p:nvPr>
        </p:nvSpPr>
        <p:spPr>
          <a:xfrm>
            <a:off x="5267075" y="358253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14" hasCustomPrompt="1"/>
          </p:nvPr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cxnSp>
        <p:nvCxnSpPr>
          <p:cNvPr id="64" name="Google Shape;64;p14"/>
          <p:cNvCxnSpPr/>
          <p:nvPr/>
        </p:nvCxnSpPr>
        <p:spPr>
          <a:xfrm>
            <a:off x="2740450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4"/>
          <p:cNvCxnSpPr/>
          <p:nvPr/>
        </p:nvCxnSpPr>
        <p:spPr>
          <a:xfrm>
            <a:off x="5011807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7" r:id="rId7"/>
    <p:sldLayoutId id="2147483658" r:id="rId8"/>
    <p:sldLayoutId id="2147483660" r:id="rId9"/>
    <p:sldLayoutId id="2147483665" r:id="rId10"/>
    <p:sldLayoutId id="2147483669" r:id="rId11"/>
    <p:sldLayoutId id="2147483670" r:id="rId12"/>
    <p:sldLayoutId id="2147483671" r:id="rId13"/>
    <p:sldLayoutId id="2147483673" r:id="rId14"/>
    <p:sldLayoutId id="214748367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addyouremail@freepik.com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0"/>
          <p:cNvSpPr txBox="1">
            <a:spLocks noGrp="1"/>
          </p:cNvSpPr>
          <p:nvPr>
            <p:ph type="title"/>
          </p:nvPr>
        </p:nvSpPr>
        <p:spPr>
          <a:xfrm>
            <a:off x="311700" y="1338470"/>
            <a:ext cx="8520600" cy="14577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/>
              <a:t>Formation Ingénieur Développement</a:t>
            </a:r>
            <a:br>
              <a:rPr lang="fr-FR" sz="2800" dirty="0"/>
            </a:br>
            <a:r>
              <a:rPr lang="fr-FR" sz="2800" dirty="0"/>
              <a:t>Spécialisation : JAVA / SPRING / ANGULAR</a:t>
            </a:r>
            <a:endParaRPr lang="en" sz="2800" dirty="0"/>
          </a:p>
        </p:txBody>
      </p:sp>
      <p:sp>
        <p:nvSpPr>
          <p:cNvPr id="457" name="Google Shape;457;p50"/>
          <p:cNvSpPr txBox="1">
            <a:spLocks noGrp="1"/>
          </p:cNvSpPr>
          <p:nvPr>
            <p:ph type="body" idx="1"/>
          </p:nvPr>
        </p:nvSpPr>
        <p:spPr>
          <a:xfrm>
            <a:off x="311700" y="3095075"/>
            <a:ext cx="85206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PROJET FINAL</a:t>
            </a:r>
          </a:p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25/11/2022</a:t>
            </a:r>
            <a:endParaRPr dirty="0"/>
          </a:p>
        </p:txBody>
      </p:sp>
      <p:cxnSp>
        <p:nvCxnSpPr>
          <p:cNvPr id="458" name="Google Shape;458;p50"/>
          <p:cNvCxnSpPr>
            <a:cxnSpLocks/>
            <a:stCxn id="456" idx="0"/>
          </p:cNvCxnSpPr>
          <p:nvPr/>
        </p:nvCxnSpPr>
        <p:spPr>
          <a:xfrm flipV="1">
            <a:off x="4572000" y="-45900"/>
            <a:ext cx="0" cy="138437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0"/>
          <p:cNvCxnSpPr>
            <a:stCxn id="457" idx="2"/>
          </p:cNvCxnSpPr>
          <p:nvPr/>
        </p:nvCxnSpPr>
        <p:spPr>
          <a:xfrm>
            <a:off x="4572000" y="3790775"/>
            <a:ext cx="0" cy="1518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456;p50">
            <a:extLst>
              <a:ext uri="{FF2B5EF4-FFF2-40B4-BE49-F238E27FC236}">
                <a16:creationId xmlns:a16="http://schemas.microsoft.com/office/drawing/2014/main" id="{2DBF535E-6726-45D5-20CB-5B3515F81F6F}"/>
              </a:ext>
            </a:extLst>
          </p:cNvPr>
          <p:cNvSpPr txBox="1">
            <a:spLocks/>
          </p:cNvSpPr>
          <p:nvPr/>
        </p:nvSpPr>
        <p:spPr>
          <a:xfrm>
            <a:off x="2397230" y="4259375"/>
            <a:ext cx="2224777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Montserrat ExtraLight"/>
              <a:buNone/>
              <a:defRPr sz="9600" b="0" i="0" u="none" strike="noStrike" cap="none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1400" dirty="0"/>
              <a:t>GAULTIER   Matthieu</a:t>
            </a:r>
          </a:p>
          <a:p>
            <a:r>
              <a:rPr lang="fr-FR" sz="1400" dirty="0"/>
              <a:t>    ALSIBAI  Mohamed</a:t>
            </a:r>
            <a:endParaRPr lang="en" sz="1400" dirty="0"/>
          </a:p>
        </p:txBody>
      </p:sp>
      <p:sp>
        <p:nvSpPr>
          <p:cNvPr id="7" name="Google Shape;456;p50">
            <a:extLst>
              <a:ext uri="{FF2B5EF4-FFF2-40B4-BE49-F238E27FC236}">
                <a16:creationId xmlns:a16="http://schemas.microsoft.com/office/drawing/2014/main" id="{DA17F44E-6F17-E280-D0F2-BE41CD3B80AC}"/>
              </a:ext>
            </a:extLst>
          </p:cNvPr>
          <p:cNvSpPr txBox="1">
            <a:spLocks/>
          </p:cNvSpPr>
          <p:nvPr/>
        </p:nvSpPr>
        <p:spPr>
          <a:xfrm>
            <a:off x="4457700" y="4259375"/>
            <a:ext cx="2107406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Montserrat ExtraLight"/>
              <a:buNone/>
              <a:defRPr sz="9600" b="0" i="0" u="none" strike="noStrike" cap="none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1400" dirty="0"/>
              <a:t>Anastasia  ROTARI</a:t>
            </a:r>
          </a:p>
          <a:p>
            <a:r>
              <a:rPr lang="fr-FR" sz="1400" dirty="0"/>
              <a:t>Mohamed  KANTE</a:t>
            </a:r>
            <a:endParaRPr lang="en" sz="1400" dirty="0"/>
          </a:p>
        </p:txBody>
      </p:sp>
      <p:pic>
        <p:nvPicPr>
          <p:cNvPr id="1028" name="Picture 4" descr="iShare - Web sy Design">
            <a:extLst>
              <a:ext uri="{FF2B5EF4-FFF2-40B4-BE49-F238E27FC236}">
                <a16:creationId xmlns:a16="http://schemas.microsoft.com/office/drawing/2014/main" id="{1C21FCF4-106C-2C3F-2862-1F1D6344C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769" y="234798"/>
            <a:ext cx="738431" cy="738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385FF30-EA69-530F-5139-BC2DE808BF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9618" y="206223"/>
            <a:ext cx="738432" cy="738432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1056472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Phases du projet</a:t>
            </a:r>
            <a:endParaRPr dirty="0"/>
          </a:p>
        </p:txBody>
      </p:sp>
      <p:sp>
        <p:nvSpPr>
          <p:cNvPr id="639" name="Google Shape;639;p56"/>
          <p:cNvSpPr txBox="1">
            <a:spLocks noGrp="1"/>
          </p:cNvSpPr>
          <p:nvPr>
            <p:ph type="ctrTitle" idx="4294967295"/>
          </p:nvPr>
        </p:nvSpPr>
        <p:spPr>
          <a:xfrm>
            <a:off x="0" y="1261621"/>
            <a:ext cx="2012950" cy="425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Etape 1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0" name="Google Shape;640;p56"/>
          <p:cNvSpPr txBox="1">
            <a:spLocks noGrp="1"/>
          </p:cNvSpPr>
          <p:nvPr>
            <p:ph type="subTitle" idx="4294967295"/>
          </p:nvPr>
        </p:nvSpPr>
        <p:spPr>
          <a:xfrm>
            <a:off x="852192" y="1748255"/>
            <a:ext cx="7814730" cy="332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Conception du projet (diagramme de classe)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Création des classes (</a:t>
            </a:r>
            <a:r>
              <a:rPr lang="fr-FR" sz="1400" dirty="0" err="1"/>
              <a:t>back-end</a:t>
            </a:r>
            <a:r>
              <a:rPr lang="fr-FR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Mise en place du Git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sz="1400" dirty="0"/>
          </a:p>
        </p:txBody>
      </p:sp>
      <p:sp>
        <p:nvSpPr>
          <p:cNvPr id="641" name="Google Shape;641;p56"/>
          <p:cNvSpPr txBox="1">
            <a:spLocks noGrp="1"/>
          </p:cNvSpPr>
          <p:nvPr>
            <p:ph type="ctrTitle" idx="4294967295"/>
          </p:nvPr>
        </p:nvSpPr>
        <p:spPr>
          <a:xfrm>
            <a:off x="144660" y="2559826"/>
            <a:ext cx="2014538" cy="427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Etape 2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2" name="Google Shape;642;p56"/>
          <p:cNvSpPr txBox="1">
            <a:spLocks noGrp="1"/>
          </p:cNvSpPr>
          <p:nvPr>
            <p:ph type="subTitle" idx="4294967295"/>
          </p:nvPr>
        </p:nvSpPr>
        <p:spPr>
          <a:xfrm>
            <a:off x="1711681" y="3063100"/>
            <a:ext cx="6464909" cy="1046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400" dirty="0"/>
              <a:t>Base de données MySQL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400" dirty="0"/>
              <a:t>Création de la couche persistance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400" dirty="0"/>
              <a:t>Framework </a:t>
            </a:r>
            <a:r>
              <a:rPr lang="fr-FR" sz="1400" dirty="0" err="1"/>
              <a:t>SpringBook</a:t>
            </a:r>
            <a:endParaRPr lang="fr-FR" sz="1400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sz="1400" dirty="0"/>
          </a:p>
        </p:txBody>
      </p:sp>
      <p:sp>
        <p:nvSpPr>
          <p:cNvPr id="643" name="Google Shape;643;p56"/>
          <p:cNvSpPr txBox="1">
            <a:spLocks noGrp="1"/>
          </p:cNvSpPr>
          <p:nvPr>
            <p:ph type="ctrTitle" idx="4294967295"/>
          </p:nvPr>
        </p:nvSpPr>
        <p:spPr>
          <a:xfrm>
            <a:off x="527028" y="3661623"/>
            <a:ext cx="2014537" cy="425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Etape 3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4" name="Google Shape;644;p56"/>
          <p:cNvSpPr txBox="1">
            <a:spLocks noGrp="1"/>
          </p:cNvSpPr>
          <p:nvPr>
            <p:ph type="subTitle" idx="4294967295"/>
          </p:nvPr>
        </p:nvSpPr>
        <p:spPr>
          <a:xfrm>
            <a:off x="2122500" y="4199910"/>
            <a:ext cx="7013253" cy="757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Framework Angular (couche front-end)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Mise en place de la sécurité 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Présentation</a:t>
            </a:r>
            <a:endParaRPr sz="1400" dirty="0"/>
          </a:p>
        </p:txBody>
      </p:sp>
      <p:cxnSp>
        <p:nvCxnSpPr>
          <p:cNvPr id="647" name="Google Shape;647;p56"/>
          <p:cNvCxnSpPr>
            <a:cxnSpLocks/>
          </p:cNvCxnSpPr>
          <p:nvPr/>
        </p:nvCxnSpPr>
        <p:spPr>
          <a:xfrm flipH="1">
            <a:off x="-61552" y="1632340"/>
            <a:ext cx="218405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56"/>
          <p:cNvCxnSpPr>
            <a:cxnSpLocks/>
          </p:cNvCxnSpPr>
          <p:nvPr/>
        </p:nvCxnSpPr>
        <p:spPr>
          <a:xfrm flipH="1" flipV="1">
            <a:off x="28359" y="2964106"/>
            <a:ext cx="3969182" cy="879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9" name="Google Shape;649;p56"/>
          <p:cNvCxnSpPr>
            <a:cxnSpLocks/>
          </p:cNvCxnSpPr>
          <p:nvPr/>
        </p:nvCxnSpPr>
        <p:spPr>
          <a:xfrm flipH="1">
            <a:off x="46161" y="4132172"/>
            <a:ext cx="5524389" cy="899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Image 6">
            <a:extLst>
              <a:ext uri="{FF2B5EF4-FFF2-40B4-BE49-F238E27FC236}">
                <a16:creationId xmlns:a16="http://schemas.microsoft.com/office/drawing/2014/main" id="{EB2F4BF6-1F39-10B2-D6C2-811BC7D94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016" y="1103765"/>
            <a:ext cx="1912846" cy="1288979"/>
          </a:xfrm>
          <a:prstGeom prst="round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 des risques</a:t>
            </a:r>
            <a:endParaRPr dirty="0"/>
          </a:p>
        </p:txBody>
      </p:sp>
      <p:sp>
        <p:nvSpPr>
          <p:cNvPr id="265" name="Google Shape;265;p41"/>
          <p:cNvSpPr txBox="1">
            <a:spLocks noGrp="1"/>
          </p:cNvSpPr>
          <p:nvPr>
            <p:ph type="ctr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POINTS FORTS</a:t>
            </a:r>
            <a:endParaRPr dirty="0"/>
          </a:p>
        </p:txBody>
      </p:sp>
      <p:sp>
        <p:nvSpPr>
          <p:cNvPr id="266" name="Google Shape;266;p4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Equipe polyvalente avec des backgrounds diversifiés</a:t>
            </a:r>
            <a:endParaRPr dirty="0"/>
          </a:p>
        </p:txBody>
      </p:sp>
      <p:sp>
        <p:nvSpPr>
          <p:cNvPr id="267" name="Google Shape;267;p41"/>
          <p:cNvSpPr txBox="1">
            <a:spLocks noGrp="1"/>
          </p:cNvSpPr>
          <p:nvPr>
            <p:ph type="ctrTitle" idx="3"/>
          </p:nvPr>
        </p:nvSpPr>
        <p:spPr>
          <a:xfrm>
            <a:off x="2642565" y="1746091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POINTS FAIBLES</a:t>
            </a:r>
            <a:endParaRPr dirty="0"/>
          </a:p>
        </p:txBody>
      </p:sp>
      <p:sp>
        <p:nvSpPr>
          <p:cNvPr id="268" name="Google Shape;268;p41"/>
          <p:cNvSpPr txBox="1">
            <a:spLocks noGrp="1"/>
          </p:cNvSpPr>
          <p:nvPr>
            <p:ph type="subTitle" idx="4"/>
          </p:nvPr>
        </p:nvSpPr>
        <p:spPr>
          <a:xfrm>
            <a:off x="2642575" y="2277092"/>
            <a:ext cx="18321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Equipe sans expérience préalable de développement</a:t>
            </a:r>
            <a:endParaRPr dirty="0"/>
          </a:p>
        </p:txBody>
      </p:sp>
      <p:sp>
        <p:nvSpPr>
          <p:cNvPr id="269" name="Google Shape;269;p41"/>
          <p:cNvSpPr txBox="1">
            <a:spLocks noGrp="1"/>
          </p:cNvSpPr>
          <p:nvPr>
            <p:ph type="ctrTitle" idx="5"/>
          </p:nvPr>
        </p:nvSpPr>
        <p:spPr>
          <a:xfrm>
            <a:off x="4595225" y="2857175"/>
            <a:ext cx="19839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OPPORTUNITES</a:t>
            </a:r>
            <a:endParaRPr dirty="0"/>
          </a:p>
        </p:txBody>
      </p:sp>
      <p:sp>
        <p:nvSpPr>
          <p:cNvPr id="270" name="Google Shape;270;p41"/>
          <p:cNvSpPr txBox="1">
            <a:spLocks noGrp="1"/>
          </p:cNvSpPr>
          <p:nvPr>
            <p:ph type="subTitle" idx="6"/>
          </p:nvPr>
        </p:nvSpPr>
        <p:spPr>
          <a:xfrm>
            <a:off x="4669331" y="3480476"/>
            <a:ext cx="1832100" cy="12954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Découverte des étapes du développement d’un projet</a:t>
            </a:r>
            <a:endParaRPr dirty="0"/>
          </a:p>
        </p:txBody>
      </p:sp>
      <p:sp>
        <p:nvSpPr>
          <p:cNvPr id="271" name="Google Shape;271;p41"/>
          <p:cNvSpPr txBox="1">
            <a:spLocks noGrp="1"/>
          </p:cNvSpPr>
          <p:nvPr>
            <p:ph type="ctrTitle" idx="7"/>
          </p:nvPr>
        </p:nvSpPr>
        <p:spPr>
          <a:xfrm>
            <a:off x="6696096" y="1746091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RISQUES</a:t>
            </a:r>
          </a:p>
        </p:txBody>
      </p:sp>
      <p:sp>
        <p:nvSpPr>
          <p:cNvPr id="272" name="Google Shape;272;p41"/>
          <p:cNvSpPr txBox="1">
            <a:spLocks noGrp="1"/>
          </p:cNvSpPr>
          <p:nvPr>
            <p:ph type="subTitle" idx="8"/>
          </p:nvPr>
        </p:nvSpPr>
        <p:spPr>
          <a:xfrm>
            <a:off x="6696102" y="2369391"/>
            <a:ext cx="18321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Avoir un site non fonctionnel</a:t>
            </a:r>
            <a:endParaRPr dirty="0"/>
          </a:p>
        </p:txBody>
      </p:sp>
      <p:sp>
        <p:nvSpPr>
          <p:cNvPr id="273" name="Google Shape;273;p41"/>
          <p:cNvSpPr/>
          <p:nvPr/>
        </p:nvSpPr>
        <p:spPr>
          <a:xfrm>
            <a:off x="1250300" y="1995725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41"/>
          <p:cNvSpPr/>
          <p:nvPr/>
        </p:nvSpPr>
        <p:spPr>
          <a:xfrm>
            <a:off x="3277063" y="3620375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41"/>
          <p:cNvSpPr/>
          <p:nvPr/>
        </p:nvSpPr>
        <p:spPr>
          <a:xfrm>
            <a:off x="5303838" y="1995725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41"/>
          <p:cNvSpPr/>
          <p:nvPr/>
        </p:nvSpPr>
        <p:spPr>
          <a:xfrm>
            <a:off x="7330588" y="3620375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7" name="Google Shape;277;p41"/>
          <p:cNvCxnSpPr>
            <a:stCxn id="273" idx="4"/>
            <a:endCxn id="265" idx="0"/>
          </p:cNvCxnSpPr>
          <p:nvPr/>
        </p:nvCxnSpPr>
        <p:spPr>
          <a:xfrm>
            <a:off x="1531850" y="2558825"/>
            <a:ext cx="0" cy="2985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8" name="Google Shape;278;p41"/>
          <p:cNvCxnSpPr>
            <a:stCxn id="268" idx="2"/>
            <a:endCxn id="274" idx="0"/>
          </p:cNvCxnSpPr>
          <p:nvPr/>
        </p:nvCxnSpPr>
        <p:spPr>
          <a:xfrm flipH="1">
            <a:off x="3558613" y="3270692"/>
            <a:ext cx="12" cy="349683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9" name="Google Shape;279;p41"/>
          <p:cNvCxnSpPr>
            <a:stCxn id="275" idx="4"/>
            <a:endCxn id="269" idx="0"/>
          </p:cNvCxnSpPr>
          <p:nvPr/>
        </p:nvCxnSpPr>
        <p:spPr>
          <a:xfrm>
            <a:off x="5585388" y="2558825"/>
            <a:ext cx="1800" cy="2985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41"/>
          <p:cNvCxnSpPr>
            <a:stCxn id="272" idx="2"/>
            <a:endCxn id="276" idx="0"/>
          </p:cNvCxnSpPr>
          <p:nvPr/>
        </p:nvCxnSpPr>
        <p:spPr>
          <a:xfrm>
            <a:off x="7612152" y="3362991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1" name="Google Shape;281;p41"/>
          <p:cNvGrpSpPr/>
          <p:nvPr/>
        </p:nvGrpSpPr>
        <p:grpSpPr>
          <a:xfrm>
            <a:off x="1351668" y="2105545"/>
            <a:ext cx="360356" cy="343462"/>
            <a:chOff x="6870193" y="2295620"/>
            <a:chExt cx="360356" cy="343462"/>
          </a:xfrm>
        </p:grpSpPr>
        <p:sp>
          <p:nvSpPr>
            <p:cNvPr id="282" name="Google Shape;282;p41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1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41"/>
          <p:cNvGrpSpPr/>
          <p:nvPr/>
        </p:nvGrpSpPr>
        <p:grpSpPr>
          <a:xfrm>
            <a:off x="3392233" y="3784894"/>
            <a:ext cx="332761" cy="234066"/>
            <a:chOff x="7989683" y="2350207"/>
            <a:chExt cx="332761" cy="234066"/>
          </a:xfrm>
        </p:grpSpPr>
        <p:sp>
          <p:nvSpPr>
            <p:cNvPr id="285" name="Google Shape;285;p41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1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1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1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1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1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41"/>
          <p:cNvGrpSpPr/>
          <p:nvPr/>
        </p:nvGrpSpPr>
        <p:grpSpPr>
          <a:xfrm>
            <a:off x="7421952" y="3720366"/>
            <a:ext cx="380393" cy="363118"/>
            <a:chOff x="4126815" y="2760704"/>
            <a:chExt cx="380393" cy="363118"/>
          </a:xfrm>
        </p:grpSpPr>
        <p:sp>
          <p:nvSpPr>
            <p:cNvPr id="292" name="Google Shape;292;p41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1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1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1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41"/>
          <p:cNvSpPr/>
          <p:nvPr/>
        </p:nvSpPr>
        <p:spPr>
          <a:xfrm>
            <a:off x="5470433" y="20952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Présentation de l’application</a:t>
            </a:r>
          </a:p>
        </p:txBody>
      </p:sp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l="4168"/>
          <a:stretch/>
        </p:blipFill>
        <p:spPr>
          <a:xfrm>
            <a:off x="-32825" y="1010050"/>
            <a:ext cx="4489796" cy="31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-32800" y="1009950"/>
            <a:ext cx="4489800" cy="3123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2601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809324" y="35290"/>
            <a:ext cx="4206661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CLASSE</a:t>
            </a:r>
            <a:endParaRPr dirty="0"/>
          </a:p>
        </p:txBody>
      </p:sp>
      <p:grpSp>
        <p:nvGrpSpPr>
          <p:cNvPr id="217" name="Google Shape;217;p36"/>
          <p:cNvGrpSpPr/>
          <p:nvPr/>
        </p:nvGrpSpPr>
        <p:grpSpPr>
          <a:xfrm>
            <a:off x="327820" y="26013"/>
            <a:ext cx="481504" cy="507900"/>
            <a:chOff x="1178525" y="238125"/>
            <a:chExt cx="5262275" cy="5237475"/>
          </a:xfrm>
        </p:grpSpPr>
        <p:sp>
          <p:nvSpPr>
            <p:cNvPr id="218" name="Google Shape;218;p36"/>
            <p:cNvSpPr/>
            <p:nvPr/>
          </p:nvSpPr>
          <p:spPr>
            <a:xfrm>
              <a:off x="1178525" y="238125"/>
              <a:ext cx="5262275" cy="5237475"/>
            </a:xfrm>
            <a:custGeom>
              <a:avLst/>
              <a:gdLst/>
              <a:ahLst/>
              <a:cxnLst/>
              <a:rect l="l" t="t" r="r" b="b"/>
              <a:pathLst>
                <a:path w="210491" h="209499" extrusionOk="0">
                  <a:moveTo>
                    <a:pt x="104753" y="43457"/>
                  </a:moveTo>
                  <a:cubicBezTo>
                    <a:pt x="138546" y="43457"/>
                    <a:pt x="166039" y="70955"/>
                    <a:pt x="166039" y="104749"/>
                  </a:cubicBezTo>
                  <a:cubicBezTo>
                    <a:pt x="166039" y="138546"/>
                    <a:pt x="138546" y="166043"/>
                    <a:pt x="104753" y="166043"/>
                  </a:cubicBezTo>
                  <a:cubicBezTo>
                    <a:pt x="70954" y="166042"/>
                    <a:pt x="43460" y="138544"/>
                    <a:pt x="43460" y="104748"/>
                  </a:cubicBezTo>
                  <a:cubicBezTo>
                    <a:pt x="43460" y="70954"/>
                    <a:pt x="70954" y="43457"/>
                    <a:pt x="104753" y="43457"/>
                  </a:cubicBezTo>
                  <a:close/>
                  <a:moveTo>
                    <a:pt x="104751" y="0"/>
                  </a:moveTo>
                  <a:cubicBezTo>
                    <a:pt x="46990" y="0"/>
                    <a:pt x="0" y="46989"/>
                    <a:pt x="0" y="104748"/>
                  </a:cubicBezTo>
                  <a:cubicBezTo>
                    <a:pt x="0" y="162509"/>
                    <a:pt x="46992" y="209499"/>
                    <a:pt x="104751" y="209499"/>
                  </a:cubicBezTo>
                  <a:lnTo>
                    <a:pt x="210491" y="209499"/>
                  </a:lnTo>
                  <a:lnTo>
                    <a:pt x="209500" y="104748"/>
                  </a:lnTo>
                  <a:cubicBezTo>
                    <a:pt x="209500" y="46989"/>
                    <a:pt x="162512" y="0"/>
                    <a:pt x="104751" y="0"/>
                  </a:cubicBezTo>
                  <a:close/>
                </a:path>
              </a:pathLst>
            </a:custGeom>
            <a:solidFill>
              <a:srgbClr val="D5B9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6"/>
            <p:cNvSpPr/>
            <p:nvPr/>
          </p:nvSpPr>
          <p:spPr>
            <a:xfrm>
              <a:off x="2037350" y="1096875"/>
              <a:ext cx="3519825" cy="3519975"/>
            </a:xfrm>
            <a:custGeom>
              <a:avLst/>
              <a:gdLst/>
              <a:ahLst/>
              <a:cxnLst/>
              <a:rect l="l" t="t" r="r" b="b"/>
              <a:pathLst>
                <a:path w="140793" h="140799" extrusionOk="0">
                  <a:moveTo>
                    <a:pt x="70398" y="18214"/>
                  </a:moveTo>
                  <a:cubicBezTo>
                    <a:pt x="99171" y="18214"/>
                    <a:pt x="122579" y="41622"/>
                    <a:pt x="122579" y="70398"/>
                  </a:cubicBezTo>
                  <a:cubicBezTo>
                    <a:pt x="122579" y="99174"/>
                    <a:pt x="99172" y="122585"/>
                    <a:pt x="70398" y="122585"/>
                  </a:cubicBezTo>
                  <a:cubicBezTo>
                    <a:pt x="41626" y="122585"/>
                    <a:pt x="18214" y="99173"/>
                    <a:pt x="18214" y="70398"/>
                  </a:cubicBezTo>
                  <a:cubicBezTo>
                    <a:pt x="18214" y="41622"/>
                    <a:pt x="41625" y="18214"/>
                    <a:pt x="70398" y="18214"/>
                  </a:cubicBezTo>
                  <a:close/>
                  <a:moveTo>
                    <a:pt x="70398" y="0"/>
                  </a:moveTo>
                  <a:cubicBezTo>
                    <a:pt x="31580" y="0"/>
                    <a:pt x="1" y="31579"/>
                    <a:pt x="1" y="70398"/>
                  </a:cubicBezTo>
                  <a:cubicBezTo>
                    <a:pt x="1" y="109216"/>
                    <a:pt x="31580" y="140798"/>
                    <a:pt x="70398" y="140798"/>
                  </a:cubicBezTo>
                  <a:cubicBezTo>
                    <a:pt x="109213" y="140798"/>
                    <a:pt x="140792" y="109216"/>
                    <a:pt x="140792" y="70398"/>
                  </a:cubicBezTo>
                  <a:cubicBezTo>
                    <a:pt x="140792" y="31580"/>
                    <a:pt x="109213" y="0"/>
                    <a:pt x="70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314348E3-2514-3D67-5248-38582064D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957" y="552467"/>
            <a:ext cx="5600699" cy="448055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Demo Is Worth a Thousand Words</a:t>
            </a:r>
            <a:endParaRPr dirty="0"/>
          </a:p>
        </p:txBody>
      </p:sp>
      <p:cxnSp>
        <p:nvCxnSpPr>
          <p:cNvPr id="552" name="Google Shape;552;p53"/>
          <p:cNvCxnSpPr/>
          <p:nvPr/>
        </p:nvCxnSpPr>
        <p:spPr>
          <a:xfrm>
            <a:off x="-6103" y="1360875"/>
            <a:ext cx="291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53"/>
          <p:cNvCxnSpPr/>
          <p:nvPr/>
        </p:nvCxnSpPr>
        <p:spPr>
          <a:xfrm>
            <a:off x="-6103" y="3565225"/>
            <a:ext cx="291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Bilan et perspectives</a:t>
            </a:r>
          </a:p>
        </p:txBody>
      </p:sp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l="4168"/>
          <a:stretch/>
        </p:blipFill>
        <p:spPr>
          <a:xfrm>
            <a:off x="-32825" y="1010050"/>
            <a:ext cx="4489796" cy="31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-32800" y="1009950"/>
            <a:ext cx="4489800" cy="3123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3116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3"/>
          <p:cNvSpPr txBox="1">
            <a:spLocks noGrp="1"/>
          </p:cNvSpPr>
          <p:nvPr>
            <p:ph type="subTitle" idx="4294967295"/>
          </p:nvPr>
        </p:nvSpPr>
        <p:spPr>
          <a:xfrm>
            <a:off x="378964" y="1603781"/>
            <a:ext cx="2044673" cy="27445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Se connecter à une interface de location de voiture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Voir la liste des annonce avec la possibilité d’éditer/supprimer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Voir la liste des clients et loueurs avec la possibilité d’éditer/supprimer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sz="1100" dirty="0"/>
          </a:p>
        </p:txBody>
      </p:sp>
      <p:sp>
        <p:nvSpPr>
          <p:cNvPr id="313" name="Google Shape;313;p43"/>
          <p:cNvSpPr/>
          <p:nvPr/>
        </p:nvSpPr>
        <p:spPr>
          <a:xfrm>
            <a:off x="522824" y="4628575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Administrateur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15" name="Google Shape;315;p43"/>
          <p:cNvCxnSpPr>
            <a:cxnSpLocks/>
            <a:stCxn id="311" idx="2"/>
            <a:endCxn id="313" idx="0"/>
          </p:cNvCxnSpPr>
          <p:nvPr/>
        </p:nvCxnSpPr>
        <p:spPr>
          <a:xfrm>
            <a:off x="1383554" y="4373364"/>
            <a:ext cx="1770" cy="25521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0" name="Google Shape;320;p43"/>
          <p:cNvSpPr/>
          <p:nvPr/>
        </p:nvSpPr>
        <p:spPr>
          <a:xfrm>
            <a:off x="3610884" y="4628575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Client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22" name="Google Shape;322;p43"/>
          <p:cNvCxnSpPr>
            <a:stCxn id="318" idx="2"/>
            <a:endCxn id="320" idx="0"/>
          </p:cNvCxnSpPr>
          <p:nvPr/>
        </p:nvCxnSpPr>
        <p:spPr>
          <a:xfrm>
            <a:off x="4473384" y="4373364"/>
            <a:ext cx="0" cy="25521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8537349-BC64-9DCF-C02A-AD5E3B71EFA5}"/>
              </a:ext>
            </a:extLst>
          </p:cNvPr>
          <p:cNvGrpSpPr/>
          <p:nvPr/>
        </p:nvGrpSpPr>
        <p:grpSpPr>
          <a:xfrm>
            <a:off x="361218" y="1578769"/>
            <a:ext cx="8306944" cy="2794595"/>
            <a:chOff x="1102746" y="2442875"/>
            <a:chExt cx="7008204" cy="1639275"/>
          </a:xfrm>
        </p:grpSpPr>
        <p:sp>
          <p:nvSpPr>
            <p:cNvPr id="311" name="Google Shape;311;p43"/>
            <p:cNvSpPr/>
            <p:nvPr/>
          </p:nvSpPr>
          <p:spPr>
            <a:xfrm>
              <a:off x="1102746" y="2442875"/>
              <a:ext cx="1725000" cy="1639275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3"/>
            <p:cNvSpPr/>
            <p:nvPr/>
          </p:nvSpPr>
          <p:spPr>
            <a:xfrm>
              <a:off x="3709500" y="2442950"/>
              <a:ext cx="1725000" cy="163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3"/>
            <p:cNvSpPr/>
            <p:nvPr/>
          </p:nvSpPr>
          <p:spPr>
            <a:xfrm>
              <a:off x="6385950" y="2442950"/>
              <a:ext cx="1725000" cy="163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43"/>
          <p:cNvSpPr/>
          <p:nvPr/>
        </p:nvSpPr>
        <p:spPr>
          <a:xfrm>
            <a:off x="6783326" y="4659784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Loueur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29" name="Google Shape;329;p43"/>
          <p:cNvCxnSpPr>
            <a:stCxn id="325" idx="2"/>
            <a:endCxn id="327" idx="0"/>
          </p:cNvCxnSpPr>
          <p:nvPr/>
        </p:nvCxnSpPr>
        <p:spPr>
          <a:xfrm>
            <a:off x="7645826" y="4373364"/>
            <a:ext cx="0" cy="28642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1B546C1C-388F-FB11-BF44-6126F2CE4E72}"/>
              </a:ext>
            </a:extLst>
          </p:cNvPr>
          <p:cNvGrpSpPr/>
          <p:nvPr/>
        </p:nvGrpSpPr>
        <p:grpSpPr>
          <a:xfrm>
            <a:off x="1055804" y="572932"/>
            <a:ext cx="6917771" cy="1005965"/>
            <a:chOff x="644473" y="1373675"/>
            <a:chExt cx="6917771" cy="1005965"/>
          </a:xfrm>
        </p:grpSpPr>
        <p:cxnSp>
          <p:nvCxnSpPr>
            <p:cNvPr id="314" name="Google Shape;314;p43"/>
            <p:cNvCxnSpPr>
              <a:cxnSpLocks/>
              <a:stCxn id="312" idx="4"/>
              <a:endCxn id="311" idx="0"/>
            </p:cNvCxnSpPr>
            <p:nvPr/>
          </p:nvCxnSpPr>
          <p:spPr>
            <a:xfrm>
              <a:off x="972223" y="2042239"/>
              <a:ext cx="0" cy="337273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43"/>
            <p:cNvCxnSpPr>
              <a:stCxn id="319" idx="4"/>
              <a:endCxn id="318" idx="0"/>
            </p:cNvCxnSpPr>
            <p:nvPr/>
          </p:nvCxnSpPr>
          <p:spPr>
            <a:xfrm>
              <a:off x="4062053" y="2088751"/>
              <a:ext cx="0" cy="29088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43"/>
            <p:cNvCxnSpPr>
              <a:stCxn id="326" idx="4"/>
              <a:endCxn id="325" idx="0"/>
            </p:cNvCxnSpPr>
            <p:nvPr/>
          </p:nvCxnSpPr>
          <p:spPr>
            <a:xfrm>
              <a:off x="7234494" y="2029175"/>
              <a:ext cx="1" cy="350465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DAD3BCD2-0F08-6709-D152-E76043DDCDEA}"/>
                </a:ext>
              </a:extLst>
            </p:cNvPr>
            <p:cNvGrpSpPr/>
            <p:nvPr/>
          </p:nvGrpSpPr>
          <p:grpSpPr>
            <a:xfrm>
              <a:off x="644473" y="1373675"/>
              <a:ext cx="6917771" cy="715076"/>
              <a:chOff x="644473" y="1373675"/>
              <a:chExt cx="6917771" cy="715076"/>
            </a:xfrm>
          </p:grpSpPr>
          <p:grpSp>
            <p:nvGrpSpPr>
              <p:cNvPr id="14" name="Groupe 13">
                <a:extLst>
                  <a:ext uri="{FF2B5EF4-FFF2-40B4-BE49-F238E27FC236}">
                    <a16:creationId xmlns:a16="http://schemas.microsoft.com/office/drawing/2014/main" id="{4F5C443C-E758-F298-2F0D-2645DE6CC552}"/>
                  </a:ext>
                </a:extLst>
              </p:cNvPr>
              <p:cNvGrpSpPr/>
              <p:nvPr/>
            </p:nvGrpSpPr>
            <p:grpSpPr>
              <a:xfrm>
                <a:off x="644473" y="1386739"/>
                <a:ext cx="655500" cy="655500"/>
                <a:chOff x="644473" y="1386739"/>
                <a:chExt cx="655500" cy="655500"/>
              </a:xfrm>
            </p:grpSpPr>
            <p:sp>
              <p:nvSpPr>
                <p:cNvPr id="312" name="Google Shape;312;p43"/>
                <p:cNvSpPr/>
                <p:nvPr/>
              </p:nvSpPr>
              <p:spPr>
                <a:xfrm>
                  <a:off x="644473" y="1386739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" name="ZoneTexte 6">
                  <a:extLst>
                    <a:ext uri="{FF2B5EF4-FFF2-40B4-BE49-F238E27FC236}">
                      <a16:creationId xmlns:a16="http://schemas.microsoft.com/office/drawing/2014/main" id="{7555FDBE-6EAF-3FD8-F365-8DB6A822B6FB}"/>
                    </a:ext>
                  </a:extLst>
                </p:cNvPr>
                <p:cNvSpPr txBox="1"/>
                <p:nvPr/>
              </p:nvSpPr>
              <p:spPr>
                <a:xfrm>
                  <a:off x="809342" y="1501182"/>
                  <a:ext cx="452450" cy="40048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1</a:t>
                  </a:r>
                </a:p>
              </p:txBody>
            </p:sp>
          </p:grpSp>
          <p:grpSp>
            <p:nvGrpSpPr>
              <p:cNvPr id="15" name="Groupe 14">
                <a:extLst>
                  <a:ext uri="{FF2B5EF4-FFF2-40B4-BE49-F238E27FC236}">
                    <a16:creationId xmlns:a16="http://schemas.microsoft.com/office/drawing/2014/main" id="{8BE7DA77-32A3-A9B1-97CA-A6F20B26B159}"/>
                  </a:ext>
                </a:extLst>
              </p:cNvPr>
              <p:cNvGrpSpPr/>
              <p:nvPr/>
            </p:nvGrpSpPr>
            <p:grpSpPr>
              <a:xfrm>
                <a:off x="3734303" y="1433251"/>
                <a:ext cx="655500" cy="655500"/>
                <a:chOff x="3734303" y="1433251"/>
                <a:chExt cx="655500" cy="655500"/>
              </a:xfrm>
            </p:grpSpPr>
            <p:sp>
              <p:nvSpPr>
                <p:cNvPr id="319" name="Google Shape;319;p43"/>
                <p:cNvSpPr/>
                <p:nvPr/>
              </p:nvSpPr>
              <p:spPr>
                <a:xfrm>
                  <a:off x="3734303" y="1433251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9101AAC0-BCE9-C895-B86B-088072618F85}"/>
                    </a:ext>
                  </a:extLst>
                </p:cNvPr>
                <p:cNvSpPr txBox="1"/>
                <p:nvPr/>
              </p:nvSpPr>
              <p:spPr>
                <a:xfrm>
                  <a:off x="3898177" y="1543197"/>
                  <a:ext cx="327750" cy="4001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2</a:t>
                  </a:r>
                </a:p>
              </p:txBody>
            </p:sp>
          </p:grpSp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7586C21F-6E21-4907-2E4B-C43DE30FBD0A}"/>
                  </a:ext>
                </a:extLst>
              </p:cNvPr>
              <p:cNvGrpSpPr/>
              <p:nvPr/>
            </p:nvGrpSpPr>
            <p:grpSpPr>
              <a:xfrm>
                <a:off x="6906744" y="1373675"/>
                <a:ext cx="655500" cy="655500"/>
                <a:chOff x="6906744" y="1373675"/>
                <a:chExt cx="655500" cy="655500"/>
              </a:xfrm>
            </p:grpSpPr>
            <p:sp>
              <p:nvSpPr>
                <p:cNvPr id="326" name="Google Shape;326;p43"/>
                <p:cNvSpPr/>
                <p:nvPr/>
              </p:nvSpPr>
              <p:spPr>
                <a:xfrm>
                  <a:off x="6906744" y="1373675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CBC53A45-B2F3-D66F-03BB-7FF9C8B186BF}"/>
                    </a:ext>
                  </a:extLst>
                </p:cNvPr>
                <p:cNvSpPr txBox="1"/>
                <p:nvPr/>
              </p:nvSpPr>
              <p:spPr>
                <a:xfrm>
                  <a:off x="7080511" y="1514247"/>
                  <a:ext cx="452450" cy="40048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3</a:t>
                  </a:r>
                </a:p>
              </p:txBody>
            </p:sp>
          </p:grpSp>
        </p:grpSp>
      </p:grpSp>
      <p:sp>
        <p:nvSpPr>
          <p:cNvPr id="310" name="Google Shape;310;p43"/>
          <p:cNvSpPr txBox="1">
            <a:spLocks noGrp="1"/>
          </p:cNvSpPr>
          <p:nvPr>
            <p:ph type="title"/>
          </p:nvPr>
        </p:nvSpPr>
        <p:spPr>
          <a:xfrm>
            <a:off x="2122500" y="-27767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OBJECTIFS ATTEINTS</a:t>
            </a:r>
            <a:endParaRPr b="1" dirty="0"/>
          </a:p>
        </p:txBody>
      </p:sp>
      <p:sp>
        <p:nvSpPr>
          <p:cNvPr id="29" name="Google Shape;317;p43">
            <a:extLst>
              <a:ext uri="{FF2B5EF4-FFF2-40B4-BE49-F238E27FC236}">
                <a16:creationId xmlns:a16="http://schemas.microsoft.com/office/drawing/2014/main" id="{53872112-EC60-BB40-9AD1-9904E283609B}"/>
              </a:ext>
            </a:extLst>
          </p:cNvPr>
          <p:cNvSpPr txBox="1">
            <a:spLocks/>
          </p:cNvSpPr>
          <p:nvPr/>
        </p:nvSpPr>
        <p:spPr>
          <a:xfrm>
            <a:off x="3447665" y="1650354"/>
            <a:ext cx="2044673" cy="275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Pouvoir se créer un profil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Consulter le catalogue des annonces en tant que client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Renseigner le système de location choisit puis réserver les voitures et payer la location</a:t>
            </a:r>
          </a:p>
        </p:txBody>
      </p:sp>
      <p:sp>
        <p:nvSpPr>
          <p:cNvPr id="31" name="Google Shape;317;p43">
            <a:extLst>
              <a:ext uri="{FF2B5EF4-FFF2-40B4-BE49-F238E27FC236}">
                <a16:creationId xmlns:a16="http://schemas.microsoft.com/office/drawing/2014/main" id="{2D34AECA-6C3E-D2D1-8CF8-F221D60D0C18}"/>
              </a:ext>
            </a:extLst>
          </p:cNvPr>
          <p:cNvSpPr txBox="1">
            <a:spLocks/>
          </p:cNvSpPr>
          <p:nvPr/>
        </p:nvSpPr>
        <p:spPr>
          <a:xfrm>
            <a:off x="6644705" y="1650354"/>
            <a:ext cx="2044673" cy="275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Pouvoir se créer un profil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Déposer une annonce en tant que loueur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Possibilité de noter les loueurs par les clients et les clients par les loueurs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0BD5CB-327C-1A13-B4F4-37FE15F351FB}"/>
              </a:ext>
            </a:extLst>
          </p:cNvPr>
          <p:cNvSpPr/>
          <p:nvPr/>
        </p:nvSpPr>
        <p:spPr>
          <a:xfrm>
            <a:off x="364085" y="1578897"/>
            <a:ext cx="2052409" cy="2794467"/>
          </a:xfrm>
          <a:prstGeom prst="rect">
            <a:avLst/>
          </a:prstGeom>
          <a:noFill/>
          <a:ln>
            <a:solidFill>
              <a:srgbClr val="92D05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DAD5A4-DE1D-EA05-EE52-FD217A259A7C}"/>
              </a:ext>
            </a:extLst>
          </p:cNvPr>
          <p:cNvSpPr/>
          <p:nvPr/>
        </p:nvSpPr>
        <p:spPr>
          <a:xfrm>
            <a:off x="3453129" y="1592738"/>
            <a:ext cx="2052409" cy="1250475"/>
          </a:xfrm>
          <a:prstGeom prst="rect">
            <a:avLst/>
          </a:prstGeom>
          <a:noFill/>
          <a:ln>
            <a:solidFill>
              <a:srgbClr val="92D05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59587D-B969-F08A-34C4-8F42C6D51B95}"/>
              </a:ext>
            </a:extLst>
          </p:cNvPr>
          <p:cNvSpPr/>
          <p:nvPr/>
        </p:nvSpPr>
        <p:spPr>
          <a:xfrm>
            <a:off x="6623490" y="1592738"/>
            <a:ext cx="2052409" cy="557531"/>
          </a:xfrm>
          <a:prstGeom prst="rect">
            <a:avLst/>
          </a:prstGeom>
          <a:noFill/>
          <a:ln>
            <a:solidFill>
              <a:srgbClr val="92D050"/>
            </a:solidFill>
          </a:ln>
          <a:effectLst>
            <a:glow rad="139700">
              <a:schemeClr val="accent1">
                <a:satMod val="175000"/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4ADF0F-0359-32C3-3C6D-4A10B710A426}"/>
              </a:ext>
            </a:extLst>
          </p:cNvPr>
          <p:cNvSpPr/>
          <p:nvPr/>
        </p:nvSpPr>
        <p:spPr>
          <a:xfrm>
            <a:off x="3453129" y="2940213"/>
            <a:ext cx="2052409" cy="1250475"/>
          </a:xfrm>
          <a:prstGeom prst="rect">
            <a:avLst/>
          </a:prstGeom>
          <a:noFill/>
          <a:ln>
            <a:solidFill>
              <a:srgbClr val="C00000"/>
            </a:solidFill>
          </a:ln>
          <a:effectLst>
            <a:glow rad="139700">
              <a:srgbClr val="C00000">
                <a:alpha val="40000"/>
              </a:srgb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A47CBC-5E5D-5B3E-4AAF-C8EBC087ED3D}"/>
              </a:ext>
            </a:extLst>
          </p:cNvPr>
          <p:cNvSpPr/>
          <p:nvPr/>
        </p:nvSpPr>
        <p:spPr>
          <a:xfrm>
            <a:off x="6620108" y="2220257"/>
            <a:ext cx="2052409" cy="1380193"/>
          </a:xfrm>
          <a:prstGeom prst="rect">
            <a:avLst/>
          </a:prstGeom>
          <a:noFill/>
          <a:ln>
            <a:solidFill>
              <a:srgbClr val="C00000"/>
            </a:solidFill>
          </a:ln>
          <a:effectLst>
            <a:glow rad="139700">
              <a:srgbClr val="C00000">
                <a:alpha val="40000"/>
              </a:srgbClr>
            </a:glow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26850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6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B9EC131C-464E-42A4-B205-7F8821DCD525}"/>
              </a:ext>
            </a:extLst>
          </p:cNvPr>
          <p:cNvSpPr/>
          <p:nvPr/>
        </p:nvSpPr>
        <p:spPr>
          <a:xfrm rot="19919307" flipV="1">
            <a:off x="-512043" y="2484997"/>
            <a:ext cx="10136725" cy="34792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55" name="Google Shape;655;p57"/>
          <p:cNvSpPr txBox="1">
            <a:spLocks noGrp="1"/>
          </p:cNvSpPr>
          <p:nvPr>
            <p:ph type="title"/>
          </p:nvPr>
        </p:nvSpPr>
        <p:spPr>
          <a:xfrm>
            <a:off x="31361" y="27548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FUTURES AMELIORATIONS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3487B940-6DF1-75CB-FD07-DFDD673A85E8}"/>
              </a:ext>
            </a:extLst>
          </p:cNvPr>
          <p:cNvSpPr/>
          <p:nvPr/>
        </p:nvSpPr>
        <p:spPr>
          <a:xfrm>
            <a:off x="1039415" y="4250523"/>
            <a:ext cx="328613" cy="314325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24AB4ED-EA93-A301-2711-3713D6330A0D}"/>
              </a:ext>
            </a:extLst>
          </p:cNvPr>
          <p:cNvSpPr txBox="1"/>
          <p:nvPr/>
        </p:nvSpPr>
        <p:spPr>
          <a:xfrm>
            <a:off x="471488" y="3314700"/>
            <a:ext cx="13215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8977C756-B940-96CD-3A0F-C5189328E562}"/>
              </a:ext>
            </a:extLst>
          </p:cNvPr>
          <p:cNvSpPr/>
          <p:nvPr/>
        </p:nvSpPr>
        <p:spPr>
          <a:xfrm>
            <a:off x="110727" y="2515235"/>
            <a:ext cx="2185988" cy="5079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Finaliser une réservation</a:t>
            </a:r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65E0E21B-3066-E42F-F50F-6F6F3BFC986A}"/>
              </a:ext>
            </a:extLst>
          </p:cNvPr>
          <p:cNvCxnSpPr>
            <a:cxnSpLocks/>
            <a:stCxn id="5" idx="0"/>
            <a:endCxn id="17" idx="2"/>
          </p:cNvCxnSpPr>
          <p:nvPr/>
        </p:nvCxnSpPr>
        <p:spPr>
          <a:xfrm flipH="1" flipV="1">
            <a:off x="1203721" y="3023135"/>
            <a:ext cx="1" cy="1227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llipse 24">
            <a:extLst>
              <a:ext uri="{FF2B5EF4-FFF2-40B4-BE49-F238E27FC236}">
                <a16:creationId xmlns:a16="http://schemas.microsoft.com/office/drawing/2014/main" id="{678354B0-F1CA-0468-E001-90DE6AF52CD0}"/>
              </a:ext>
            </a:extLst>
          </p:cNvPr>
          <p:cNvSpPr/>
          <p:nvPr/>
        </p:nvSpPr>
        <p:spPr>
          <a:xfrm>
            <a:off x="3102566" y="3150829"/>
            <a:ext cx="328613" cy="314325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06F8A6D-EFEC-AAA0-23C9-C385128AAFAE}"/>
              </a:ext>
            </a:extLst>
          </p:cNvPr>
          <p:cNvSpPr txBox="1"/>
          <p:nvPr/>
        </p:nvSpPr>
        <p:spPr>
          <a:xfrm>
            <a:off x="2534639" y="2215006"/>
            <a:ext cx="13215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FACEB477-003C-F881-92A7-ED28CAE86681}"/>
              </a:ext>
            </a:extLst>
          </p:cNvPr>
          <p:cNvSpPr/>
          <p:nvPr/>
        </p:nvSpPr>
        <p:spPr>
          <a:xfrm>
            <a:off x="2173878" y="4407685"/>
            <a:ext cx="2185988" cy="5079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Ajout d’un système de paiement</a:t>
            </a: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0D68A0D8-69D9-9FE7-B766-35BA4FD4F3FD}"/>
              </a:ext>
            </a:extLst>
          </p:cNvPr>
          <p:cNvCxnSpPr>
            <a:cxnSpLocks/>
            <a:stCxn id="25" idx="0"/>
            <a:endCxn id="27" idx="0"/>
          </p:cNvCxnSpPr>
          <p:nvPr/>
        </p:nvCxnSpPr>
        <p:spPr>
          <a:xfrm flipH="1">
            <a:off x="3266872" y="3150829"/>
            <a:ext cx="1" cy="12568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>
            <a:extLst>
              <a:ext uri="{FF2B5EF4-FFF2-40B4-BE49-F238E27FC236}">
                <a16:creationId xmlns:a16="http://schemas.microsoft.com/office/drawing/2014/main" id="{B1BE80F8-2994-8832-4D44-02A45D55F167}"/>
              </a:ext>
            </a:extLst>
          </p:cNvPr>
          <p:cNvSpPr/>
          <p:nvPr/>
        </p:nvSpPr>
        <p:spPr>
          <a:xfrm>
            <a:off x="4799205" y="2281253"/>
            <a:ext cx="328613" cy="314325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845F11D6-4660-F4E8-BB2B-A1A0403E9E00}"/>
              </a:ext>
            </a:extLst>
          </p:cNvPr>
          <p:cNvSpPr/>
          <p:nvPr/>
        </p:nvSpPr>
        <p:spPr>
          <a:xfrm>
            <a:off x="3870632" y="848337"/>
            <a:ext cx="2185988" cy="5079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accent1">
                    <a:lumMod val="20000"/>
                    <a:lumOff val="80000"/>
                  </a:schemeClr>
                </a:solidFill>
              </a:rPr>
              <a:t>Création d’une messagerie</a:t>
            </a:r>
            <a:endParaRPr lang="fr-FR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481B78DC-E8D5-1A7C-75B5-5B76FE785C42}"/>
              </a:ext>
            </a:extLst>
          </p:cNvPr>
          <p:cNvCxnSpPr>
            <a:cxnSpLocks/>
            <a:stCxn id="31" idx="0"/>
            <a:endCxn id="32" idx="2"/>
          </p:cNvCxnSpPr>
          <p:nvPr/>
        </p:nvCxnSpPr>
        <p:spPr>
          <a:xfrm flipV="1">
            <a:off x="4963512" y="1356237"/>
            <a:ext cx="114" cy="925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>
            <a:extLst>
              <a:ext uri="{FF2B5EF4-FFF2-40B4-BE49-F238E27FC236}">
                <a16:creationId xmlns:a16="http://schemas.microsoft.com/office/drawing/2014/main" id="{1CFEB531-EA29-AF2D-8CDD-37383A711372}"/>
              </a:ext>
            </a:extLst>
          </p:cNvPr>
          <p:cNvSpPr/>
          <p:nvPr/>
        </p:nvSpPr>
        <p:spPr>
          <a:xfrm>
            <a:off x="7248117" y="1004429"/>
            <a:ext cx="328613" cy="314325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B20069B7-7C5F-3C08-4D25-A028206DDEBF}"/>
              </a:ext>
            </a:extLst>
          </p:cNvPr>
          <p:cNvSpPr/>
          <p:nvPr/>
        </p:nvSpPr>
        <p:spPr>
          <a:xfrm>
            <a:off x="6305144" y="2261285"/>
            <a:ext cx="2185988" cy="5079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Adapter le site à tous les appareils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932FE537-5362-1589-7C63-4E2F77F5DD3A}"/>
              </a:ext>
            </a:extLst>
          </p:cNvPr>
          <p:cNvCxnSpPr>
            <a:cxnSpLocks/>
            <a:stCxn id="36" idx="0"/>
            <a:endCxn id="37" idx="0"/>
          </p:cNvCxnSpPr>
          <p:nvPr/>
        </p:nvCxnSpPr>
        <p:spPr>
          <a:xfrm flipH="1">
            <a:off x="7398138" y="1004429"/>
            <a:ext cx="14286" cy="12568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60"/>
          <p:cNvSpPr txBox="1">
            <a:spLocks noGrp="1"/>
          </p:cNvSpPr>
          <p:nvPr>
            <p:ph type="body" idx="1"/>
          </p:nvPr>
        </p:nvSpPr>
        <p:spPr>
          <a:xfrm>
            <a:off x="4461975" y="1890266"/>
            <a:ext cx="34467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Avez-vous des questions ? </a:t>
            </a:r>
            <a:r>
              <a:rPr lang="en" dirty="0">
                <a:uFill>
                  <a:noFill/>
                </a:uFill>
              </a:rPr>
              <a:t>arnaque</a:t>
            </a:r>
            <a:r>
              <a:rPr lang="en" dirty="0">
                <a:uFill>
                  <a:noFill/>
                </a:uFill>
                <a:hlinkClick r:id="rId3"/>
              </a:rPr>
              <a:t>@locarnaque.com</a:t>
            </a:r>
            <a:r>
              <a:rPr lang="en" dirty="0"/>
              <a:t> </a:t>
            </a:r>
            <a:br>
              <a:rPr lang="en" dirty="0"/>
            </a:br>
            <a:r>
              <a:rPr lang="en" dirty="0"/>
              <a:t>+06 69 69 69 69</a:t>
            </a:r>
            <a:br>
              <a:rPr lang="en" dirty="0"/>
            </a:br>
            <a:r>
              <a:rPr lang="en" dirty="0"/>
              <a:t>locarnaque.com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698" name="Google Shape;698;p60"/>
          <p:cNvSpPr txBox="1">
            <a:spLocks noGrp="1"/>
          </p:cNvSpPr>
          <p:nvPr>
            <p:ph type="title"/>
          </p:nvPr>
        </p:nvSpPr>
        <p:spPr>
          <a:xfrm>
            <a:off x="3133533" y="699283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MERCI DE VOTRE ATTENTION!</a:t>
            </a:r>
            <a:endParaRPr dirty="0"/>
          </a:p>
        </p:txBody>
      </p:sp>
      <p:grpSp>
        <p:nvGrpSpPr>
          <p:cNvPr id="699" name="Google Shape;699;p60"/>
          <p:cNvGrpSpPr/>
          <p:nvPr/>
        </p:nvGrpSpPr>
        <p:grpSpPr>
          <a:xfrm>
            <a:off x="5277228" y="3042496"/>
            <a:ext cx="284847" cy="284559"/>
            <a:chOff x="5100008" y="3817349"/>
            <a:chExt cx="346024" cy="345674"/>
          </a:xfrm>
        </p:grpSpPr>
        <p:sp>
          <p:nvSpPr>
            <p:cNvPr id="700" name="Google Shape;700;p60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60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60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60"/>
          <p:cNvGrpSpPr/>
          <p:nvPr/>
        </p:nvGrpSpPr>
        <p:grpSpPr>
          <a:xfrm>
            <a:off x="4537533" y="3042496"/>
            <a:ext cx="284847" cy="284559"/>
            <a:chOff x="4201447" y="3817349"/>
            <a:chExt cx="346024" cy="345674"/>
          </a:xfrm>
        </p:grpSpPr>
        <p:sp>
          <p:nvSpPr>
            <p:cNvPr id="704" name="Google Shape;704;p60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60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oogle Shape;706;p60"/>
          <p:cNvGrpSpPr/>
          <p:nvPr/>
        </p:nvGrpSpPr>
        <p:grpSpPr>
          <a:xfrm>
            <a:off x="4907538" y="3042496"/>
            <a:ext cx="284847" cy="284559"/>
            <a:chOff x="4650919" y="3817349"/>
            <a:chExt cx="346024" cy="345674"/>
          </a:xfrm>
        </p:grpSpPr>
        <p:sp>
          <p:nvSpPr>
            <p:cNvPr id="707" name="Google Shape;707;p60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60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60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60"/>
          <p:cNvSpPr txBox="1"/>
          <p:nvPr/>
        </p:nvSpPr>
        <p:spPr>
          <a:xfrm>
            <a:off x="4461375" y="4201933"/>
            <a:ext cx="34473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11" name="Google Shape;711;p60"/>
          <p:cNvGrpSpPr/>
          <p:nvPr/>
        </p:nvGrpSpPr>
        <p:grpSpPr>
          <a:xfrm>
            <a:off x="0" y="1272375"/>
            <a:ext cx="4117300" cy="3195373"/>
            <a:chOff x="0" y="1272375"/>
            <a:chExt cx="4117300" cy="3195373"/>
          </a:xfrm>
        </p:grpSpPr>
        <p:pic>
          <p:nvPicPr>
            <p:cNvPr id="712" name="Google Shape;712;p60"/>
            <p:cNvPicPr preferRelativeResize="0"/>
            <p:nvPr/>
          </p:nvPicPr>
          <p:blipFill rotWithShape="1">
            <a:blip r:embed="rId4">
              <a:alphaModFix/>
            </a:blip>
            <a:srcRect l="14104"/>
            <a:stretch/>
          </p:blipFill>
          <p:spPr>
            <a:xfrm>
              <a:off x="0" y="1272375"/>
              <a:ext cx="4117300" cy="31953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3" name="Google Shape;713;p60"/>
            <p:cNvSpPr/>
            <p:nvPr/>
          </p:nvSpPr>
          <p:spPr>
            <a:xfrm>
              <a:off x="0" y="1811125"/>
              <a:ext cx="4117200" cy="2656500"/>
            </a:xfrm>
            <a:prstGeom prst="rect">
              <a:avLst/>
            </a:prstGeom>
            <a:solidFill>
              <a:srgbClr val="000000">
                <a:alpha val="156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>
            <a:spLocks noGrp="1"/>
          </p:cNvSpPr>
          <p:nvPr>
            <p:ph type="ctrTitle"/>
          </p:nvPr>
        </p:nvSpPr>
        <p:spPr>
          <a:xfrm>
            <a:off x="2903337" y="628192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83" name="Google Shape;183;p33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7370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</a:t>
            </a:r>
            <a:endParaRPr dirty="0"/>
          </a:p>
        </p:txBody>
      </p:sp>
      <p:sp>
        <p:nvSpPr>
          <p:cNvPr id="181" name="Google Shape;181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01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184" name="Google Shape;184;p33"/>
          <p:cNvSpPr txBox="1">
            <a:spLocks noGrp="1"/>
          </p:cNvSpPr>
          <p:nvPr>
            <p:ph type="ctrTitle" idx="3"/>
          </p:nvPr>
        </p:nvSpPr>
        <p:spPr>
          <a:xfrm>
            <a:off x="2903337" y="1729883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 du Projet</a:t>
            </a:r>
            <a:endParaRPr dirty="0"/>
          </a:p>
        </p:txBody>
      </p:sp>
      <p:sp>
        <p:nvSpPr>
          <p:cNvPr id="186" name="Google Shape;186;p33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02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187" name="Google Shape;187;p33"/>
          <p:cNvSpPr txBox="1">
            <a:spLocks noGrp="1"/>
          </p:cNvSpPr>
          <p:nvPr>
            <p:ph type="ctrTitle" idx="6"/>
          </p:nvPr>
        </p:nvSpPr>
        <p:spPr>
          <a:xfrm>
            <a:off x="2903337" y="2773907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 de l’application</a:t>
            </a:r>
            <a:endParaRPr dirty="0"/>
          </a:p>
        </p:txBody>
      </p:sp>
      <p:sp>
        <p:nvSpPr>
          <p:cNvPr id="188" name="Google Shape;188;p33"/>
          <p:cNvSpPr txBox="1">
            <a:spLocks noGrp="1"/>
          </p:cNvSpPr>
          <p:nvPr>
            <p:ph type="subTitle" idx="7"/>
          </p:nvPr>
        </p:nvSpPr>
        <p:spPr>
          <a:xfrm>
            <a:off x="5267075" y="2670409"/>
            <a:ext cx="2454600" cy="5572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189" name="Google Shape;189;p33"/>
          <p:cNvSpPr txBox="1">
            <a:spLocks noGrp="1"/>
          </p:cNvSpPr>
          <p:nvPr>
            <p:ph type="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03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190" name="Google Shape;190;p33"/>
          <p:cNvSpPr txBox="1">
            <a:spLocks noGrp="1"/>
          </p:cNvSpPr>
          <p:nvPr>
            <p:ph type="ctrTitle" idx="9"/>
          </p:nvPr>
        </p:nvSpPr>
        <p:spPr>
          <a:xfrm>
            <a:off x="2903337" y="3805683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Bilan et perspectives</a:t>
            </a:r>
            <a:endParaRPr dirty="0"/>
          </a:p>
        </p:txBody>
      </p:sp>
      <p:sp>
        <p:nvSpPr>
          <p:cNvPr id="192" name="Google Shape;192;p33"/>
          <p:cNvSpPr txBox="1">
            <a:spLocks noGrp="1"/>
          </p:cNvSpPr>
          <p:nvPr>
            <p:ph type="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04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6" name="Google Shape;183;p33">
            <a:extLst>
              <a:ext uri="{FF2B5EF4-FFF2-40B4-BE49-F238E27FC236}">
                <a16:creationId xmlns:a16="http://schemas.microsoft.com/office/drawing/2014/main" id="{133E0E0F-6E4F-F5D2-1BB6-02DBF6CBE7C1}"/>
              </a:ext>
            </a:extLst>
          </p:cNvPr>
          <p:cNvSpPr txBox="1">
            <a:spLocks/>
          </p:cNvSpPr>
          <p:nvPr/>
        </p:nvSpPr>
        <p:spPr>
          <a:xfrm>
            <a:off x="5267075" y="1360170"/>
            <a:ext cx="2454600" cy="737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fr-FR" dirty="0"/>
              <a:t>Technologies utilisées</a:t>
            </a:r>
          </a:p>
        </p:txBody>
      </p:sp>
      <p:sp>
        <p:nvSpPr>
          <p:cNvPr id="7" name="Google Shape;188;p33">
            <a:extLst>
              <a:ext uri="{FF2B5EF4-FFF2-40B4-BE49-F238E27FC236}">
                <a16:creationId xmlns:a16="http://schemas.microsoft.com/office/drawing/2014/main" id="{57553982-41A7-820E-C71C-3412D79A7B5E}"/>
              </a:ext>
            </a:extLst>
          </p:cNvPr>
          <p:cNvSpPr txBox="1">
            <a:spLocks/>
          </p:cNvSpPr>
          <p:nvPr/>
        </p:nvSpPr>
        <p:spPr>
          <a:xfrm>
            <a:off x="5267075" y="3680059"/>
            <a:ext cx="2454600" cy="557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Conclusions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l="4168"/>
          <a:stretch/>
        </p:blipFill>
        <p:spPr>
          <a:xfrm>
            <a:off x="-32825" y="1010050"/>
            <a:ext cx="4489796" cy="31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-32800" y="1009950"/>
            <a:ext cx="4489800" cy="3123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4757689" y="1748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</a:t>
            </a:r>
            <a:endParaRPr dirty="0"/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3855954" y="894473"/>
            <a:ext cx="4758868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" dirty="0"/>
              <a:t>Les client désire un site de location de voitures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" dirty="0"/>
              <a:t>Un site moderne et différent des autres sites existants  </a:t>
            </a:r>
            <a:endParaRPr dirty="0"/>
          </a:p>
        </p:txBody>
      </p:sp>
      <p:pic>
        <p:nvPicPr>
          <p:cNvPr id="199" name="Google Shape;199;p34"/>
          <p:cNvPicPr preferRelativeResize="0"/>
          <p:nvPr/>
        </p:nvPicPr>
        <p:blipFill rotWithShape="1">
          <a:blip r:embed="rId3">
            <a:alphaModFix/>
          </a:blip>
          <a:srcRect l="12478" r="37708"/>
          <a:stretch/>
        </p:blipFill>
        <p:spPr>
          <a:xfrm>
            <a:off x="0" y="0"/>
            <a:ext cx="3418109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4"/>
          <p:cNvSpPr/>
          <p:nvPr/>
        </p:nvSpPr>
        <p:spPr>
          <a:xfrm>
            <a:off x="-12300" y="0"/>
            <a:ext cx="3418109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46;p39">
            <a:extLst>
              <a:ext uri="{FF2B5EF4-FFF2-40B4-BE49-F238E27FC236}">
                <a16:creationId xmlns:a16="http://schemas.microsoft.com/office/drawing/2014/main" id="{4FE04327-E261-1524-27EE-404A7C8AF347}"/>
              </a:ext>
            </a:extLst>
          </p:cNvPr>
          <p:cNvSpPr txBox="1">
            <a:spLocks/>
          </p:cNvSpPr>
          <p:nvPr/>
        </p:nvSpPr>
        <p:spPr>
          <a:xfrm>
            <a:off x="4213283" y="2489791"/>
            <a:ext cx="1713607" cy="444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pPr algn="ctr"/>
            <a:r>
              <a:rPr lang="fr-FR" sz="2000" dirty="0"/>
              <a:t>THEIR SITE</a:t>
            </a:r>
          </a:p>
        </p:txBody>
      </p:sp>
      <p:sp>
        <p:nvSpPr>
          <p:cNvPr id="4" name="Google Shape;248;p39">
            <a:extLst>
              <a:ext uri="{FF2B5EF4-FFF2-40B4-BE49-F238E27FC236}">
                <a16:creationId xmlns:a16="http://schemas.microsoft.com/office/drawing/2014/main" id="{0D7C4B2B-4AC7-E712-E9C7-11E17ECABFE8}"/>
              </a:ext>
            </a:extLst>
          </p:cNvPr>
          <p:cNvSpPr txBox="1">
            <a:spLocks/>
          </p:cNvSpPr>
          <p:nvPr/>
        </p:nvSpPr>
        <p:spPr>
          <a:xfrm>
            <a:off x="13083434" y="7016105"/>
            <a:ext cx="317269" cy="4571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/>
              <a:t>US</a:t>
            </a:r>
          </a:p>
        </p:txBody>
      </p:sp>
      <p:sp>
        <p:nvSpPr>
          <p:cNvPr id="5" name="Google Shape;249;p39">
            <a:extLst>
              <a:ext uri="{FF2B5EF4-FFF2-40B4-BE49-F238E27FC236}">
                <a16:creationId xmlns:a16="http://schemas.microsoft.com/office/drawing/2014/main" id="{658C9E2A-41B3-3DE9-700F-876FC5E0432D}"/>
              </a:ext>
            </a:extLst>
          </p:cNvPr>
          <p:cNvSpPr txBox="1">
            <a:spLocks/>
          </p:cNvSpPr>
          <p:nvPr/>
        </p:nvSpPr>
        <p:spPr>
          <a:xfrm>
            <a:off x="6235388" y="4235679"/>
            <a:ext cx="1835186" cy="225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/>
              <a:t>Venus has a</a:t>
            </a:r>
            <a:endParaRPr lang="fr-FR" dirty="0"/>
          </a:p>
        </p:txBody>
      </p:sp>
      <p:cxnSp>
        <p:nvCxnSpPr>
          <p:cNvPr id="6" name="Google Shape;250;p39">
            <a:extLst>
              <a:ext uri="{FF2B5EF4-FFF2-40B4-BE49-F238E27FC236}">
                <a16:creationId xmlns:a16="http://schemas.microsoft.com/office/drawing/2014/main" id="{A295D614-8DB9-DE1A-A277-439FE329A78B}"/>
              </a:ext>
            </a:extLst>
          </p:cNvPr>
          <p:cNvCxnSpPr>
            <a:cxnSpLocks/>
          </p:cNvCxnSpPr>
          <p:nvPr/>
        </p:nvCxnSpPr>
        <p:spPr>
          <a:xfrm>
            <a:off x="6374047" y="2443303"/>
            <a:ext cx="0" cy="444015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246;p39">
            <a:extLst>
              <a:ext uri="{FF2B5EF4-FFF2-40B4-BE49-F238E27FC236}">
                <a16:creationId xmlns:a16="http://schemas.microsoft.com/office/drawing/2014/main" id="{AAE4D7BF-8815-7CF8-7A16-1CFCB0EDF8C3}"/>
              </a:ext>
            </a:extLst>
          </p:cNvPr>
          <p:cNvSpPr txBox="1">
            <a:spLocks/>
          </p:cNvSpPr>
          <p:nvPr/>
        </p:nvSpPr>
        <p:spPr>
          <a:xfrm>
            <a:off x="6901215" y="2463391"/>
            <a:ext cx="1713607" cy="444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pPr algn="ctr"/>
            <a:r>
              <a:rPr lang="fr-FR" sz="2000" dirty="0"/>
              <a:t>OUR SITE</a:t>
            </a:r>
          </a:p>
        </p:txBody>
      </p:sp>
      <p:pic>
        <p:nvPicPr>
          <p:cNvPr id="2052" name="Picture 4" descr="Website lets you view old websites with old browsers | Boing Boing">
            <a:extLst>
              <a:ext uri="{FF2B5EF4-FFF2-40B4-BE49-F238E27FC236}">
                <a16:creationId xmlns:a16="http://schemas.microsoft.com/office/drawing/2014/main" id="{D65574C9-FDE4-647A-3AFA-E51A32FE03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" t="1522" r="37222" b="11283"/>
          <a:stretch/>
        </p:blipFill>
        <p:spPr bwMode="auto">
          <a:xfrm>
            <a:off x="4213282" y="3310265"/>
            <a:ext cx="1713607" cy="1085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Luxury Car Import | Nouméa">
            <a:extLst>
              <a:ext uri="{FF2B5EF4-FFF2-40B4-BE49-F238E27FC236}">
                <a16:creationId xmlns:a16="http://schemas.microsoft.com/office/drawing/2014/main" id="{2F6F0F92-58A4-A63C-CBD2-C8C93898E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590" y="3262433"/>
            <a:ext cx="1526604" cy="1143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Attentes clients</a:t>
            </a:r>
            <a:endParaRPr dirty="0"/>
          </a:p>
        </p:txBody>
      </p:sp>
      <p:sp>
        <p:nvSpPr>
          <p:cNvPr id="666" name="Google Shape;666;p58"/>
          <p:cNvSpPr txBox="1">
            <a:spLocks noGrp="1"/>
          </p:cNvSpPr>
          <p:nvPr>
            <p:ph type="ctr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667" name="Google Shape;667;p5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Une navigation simple</a:t>
            </a:r>
            <a:endParaRPr dirty="0"/>
          </a:p>
        </p:txBody>
      </p:sp>
      <p:sp>
        <p:nvSpPr>
          <p:cNvPr id="668" name="Google Shape;668;p58"/>
          <p:cNvSpPr txBox="1">
            <a:spLocks noGrp="1"/>
          </p:cNvSpPr>
          <p:nvPr>
            <p:ph type="ctr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669" name="Google Shape;669;p58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Temps de chargement rapide</a:t>
            </a:r>
            <a:endParaRPr dirty="0"/>
          </a:p>
        </p:txBody>
      </p:sp>
      <p:sp>
        <p:nvSpPr>
          <p:cNvPr id="670" name="Google Shape;670;p58"/>
          <p:cNvSpPr txBox="1">
            <a:spLocks noGrp="1"/>
          </p:cNvSpPr>
          <p:nvPr>
            <p:ph type="ctrTitle" idx="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671" name="Google Shape;671;p58"/>
          <p:cNvSpPr txBox="1">
            <a:spLocks noGrp="1"/>
          </p:cNvSpPr>
          <p:nvPr>
            <p:ph type="subTitle" idx="6"/>
          </p:nvPr>
        </p:nvSpPr>
        <p:spPr>
          <a:xfrm>
            <a:off x="6040650" y="2075349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Une sécurité solide</a:t>
            </a:r>
            <a:endParaRPr dirty="0"/>
          </a:p>
        </p:txBody>
      </p:sp>
      <p:sp>
        <p:nvSpPr>
          <p:cNvPr id="672" name="Google Shape;672;p58"/>
          <p:cNvSpPr txBox="1">
            <a:spLocks noGrp="1"/>
          </p:cNvSpPr>
          <p:nvPr>
            <p:ph type="ctr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673" name="Google Shape;673;p58"/>
          <p:cNvSpPr txBox="1">
            <a:spLocks noGrp="1"/>
          </p:cNvSpPr>
          <p:nvPr>
            <p:ph type="sub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Visuellement attrayant</a:t>
            </a:r>
            <a:endParaRPr dirty="0"/>
          </a:p>
        </p:txBody>
      </p:sp>
      <p:sp>
        <p:nvSpPr>
          <p:cNvPr id="674" name="Google Shape;674;p58"/>
          <p:cNvSpPr txBox="1">
            <a:spLocks noGrp="1"/>
          </p:cNvSpPr>
          <p:nvPr>
            <p:ph type="ctr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675" name="Google Shape;675;p58"/>
          <p:cNvSpPr txBox="1">
            <a:spLocks noGrp="1"/>
          </p:cNvSpPr>
          <p:nvPr>
            <p:ph type="sub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Une page d’accueil accueillante</a:t>
            </a:r>
          </a:p>
        </p:txBody>
      </p:sp>
      <p:sp>
        <p:nvSpPr>
          <p:cNvPr id="676" name="Google Shape;676;p58"/>
          <p:cNvSpPr txBox="1">
            <a:spLocks noGrp="1"/>
          </p:cNvSpPr>
          <p:nvPr>
            <p:ph type="ctr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677" name="Google Shape;677;p58"/>
          <p:cNvSpPr txBox="1">
            <a:spLocks noGrp="1"/>
          </p:cNvSpPr>
          <p:nvPr>
            <p:ph type="sub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Un nom de domaine court, unique et mémorable</a:t>
            </a:r>
          </a:p>
        </p:txBody>
      </p:sp>
      <p:cxnSp>
        <p:nvCxnSpPr>
          <p:cNvPr id="678" name="Google Shape;678;p58"/>
          <p:cNvCxnSpPr/>
          <p:nvPr/>
        </p:nvCxnSpPr>
        <p:spPr>
          <a:xfrm>
            <a:off x="3326500" y="1597925"/>
            <a:ext cx="0" cy="2850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58"/>
          <p:cNvCxnSpPr/>
          <p:nvPr/>
        </p:nvCxnSpPr>
        <p:spPr>
          <a:xfrm>
            <a:off x="5817600" y="1597925"/>
            <a:ext cx="0" cy="2850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LOCARNAQUE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166" name="Google Shape;166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Here is where your route begins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67" name="Google Shape;167;p31"/>
          <p:cNvGrpSpPr/>
          <p:nvPr/>
        </p:nvGrpSpPr>
        <p:grpSpPr>
          <a:xfrm>
            <a:off x="4151807" y="1884053"/>
            <a:ext cx="840385" cy="836425"/>
            <a:chOff x="1178525" y="238125"/>
            <a:chExt cx="5262275" cy="5237475"/>
          </a:xfrm>
          <a:solidFill>
            <a:srgbClr val="FFC000"/>
          </a:solidFill>
        </p:grpSpPr>
        <p:sp>
          <p:nvSpPr>
            <p:cNvPr id="168" name="Google Shape;168;p31"/>
            <p:cNvSpPr/>
            <p:nvPr/>
          </p:nvSpPr>
          <p:spPr>
            <a:xfrm>
              <a:off x="1178525" y="238125"/>
              <a:ext cx="5262275" cy="5237475"/>
            </a:xfrm>
            <a:custGeom>
              <a:avLst/>
              <a:gdLst/>
              <a:ahLst/>
              <a:cxnLst/>
              <a:rect l="l" t="t" r="r" b="b"/>
              <a:pathLst>
                <a:path w="210491" h="209499" extrusionOk="0">
                  <a:moveTo>
                    <a:pt x="104753" y="43457"/>
                  </a:moveTo>
                  <a:cubicBezTo>
                    <a:pt x="138546" y="43457"/>
                    <a:pt x="166039" y="70955"/>
                    <a:pt x="166039" y="104749"/>
                  </a:cubicBezTo>
                  <a:cubicBezTo>
                    <a:pt x="166039" y="138546"/>
                    <a:pt x="138546" y="166043"/>
                    <a:pt x="104753" y="166043"/>
                  </a:cubicBezTo>
                  <a:cubicBezTo>
                    <a:pt x="70954" y="166042"/>
                    <a:pt x="43460" y="138544"/>
                    <a:pt x="43460" y="104748"/>
                  </a:cubicBezTo>
                  <a:cubicBezTo>
                    <a:pt x="43460" y="70954"/>
                    <a:pt x="70954" y="43457"/>
                    <a:pt x="104753" y="43457"/>
                  </a:cubicBezTo>
                  <a:close/>
                  <a:moveTo>
                    <a:pt x="104751" y="0"/>
                  </a:moveTo>
                  <a:cubicBezTo>
                    <a:pt x="46990" y="0"/>
                    <a:pt x="0" y="46989"/>
                    <a:pt x="0" y="104748"/>
                  </a:cubicBezTo>
                  <a:cubicBezTo>
                    <a:pt x="0" y="162509"/>
                    <a:pt x="46992" y="209499"/>
                    <a:pt x="104751" y="209499"/>
                  </a:cubicBezTo>
                  <a:lnTo>
                    <a:pt x="210491" y="209499"/>
                  </a:lnTo>
                  <a:lnTo>
                    <a:pt x="209500" y="104748"/>
                  </a:lnTo>
                  <a:cubicBezTo>
                    <a:pt x="209500" y="46989"/>
                    <a:pt x="162512" y="0"/>
                    <a:pt x="104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2037350" y="1096875"/>
              <a:ext cx="3519825" cy="3519975"/>
            </a:xfrm>
            <a:custGeom>
              <a:avLst/>
              <a:gdLst/>
              <a:ahLst/>
              <a:cxnLst/>
              <a:rect l="l" t="t" r="r" b="b"/>
              <a:pathLst>
                <a:path w="140793" h="140799" extrusionOk="0">
                  <a:moveTo>
                    <a:pt x="70398" y="18214"/>
                  </a:moveTo>
                  <a:cubicBezTo>
                    <a:pt x="99171" y="18214"/>
                    <a:pt x="122579" y="41622"/>
                    <a:pt x="122579" y="70398"/>
                  </a:cubicBezTo>
                  <a:cubicBezTo>
                    <a:pt x="122579" y="99174"/>
                    <a:pt x="99172" y="122585"/>
                    <a:pt x="70398" y="122585"/>
                  </a:cubicBezTo>
                  <a:cubicBezTo>
                    <a:pt x="41626" y="122585"/>
                    <a:pt x="18214" y="99173"/>
                    <a:pt x="18214" y="70398"/>
                  </a:cubicBezTo>
                  <a:cubicBezTo>
                    <a:pt x="18214" y="41622"/>
                    <a:pt x="41625" y="18214"/>
                    <a:pt x="70398" y="18214"/>
                  </a:cubicBezTo>
                  <a:close/>
                  <a:moveTo>
                    <a:pt x="70398" y="0"/>
                  </a:moveTo>
                  <a:cubicBezTo>
                    <a:pt x="31580" y="0"/>
                    <a:pt x="1" y="31579"/>
                    <a:pt x="1" y="70398"/>
                  </a:cubicBezTo>
                  <a:cubicBezTo>
                    <a:pt x="1" y="109216"/>
                    <a:pt x="31580" y="140798"/>
                    <a:pt x="70398" y="140798"/>
                  </a:cubicBezTo>
                  <a:cubicBezTo>
                    <a:pt x="109213" y="140798"/>
                    <a:pt x="140792" y="109216"/>
                    <a:pt x="140792" y="70398"/>
                  </a:cubicBezTo>
                  <a:cubicBezTo>
                    <a:pt x="140792" y="31580"/>
                    <a:pt x="109213" y="0"/>
                    <a:pt x="70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Présentation du Projet</a:t>
            </a:r>
          </a:p>
        </p:txBody>
      </p:sp>
      <p:sp>
        <p:nvSpPr>
          <p:cNvPr id="206" name="Google Shape;206;p35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3">
            <a:alphaModFix/>
          </a:blip>
          <a:srcRect l="4168"/>
          <a:stretch/>
        </p:blipFill>
        <p:spPr>
          <a:xfrm>
            <a:off x="-32825" y="1010050"/>
            <a:ext cx="4489796" cy="312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/>
          <p:nvPr/>
        </p:nvSpPr>
        <p:spPr>
          <a:xfrm>
            <a:off x="-32800" y="1009950"/>
            <a:ext cx="4489800" cy="3123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9820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3"/>
          <p:cNvSpPr txBox="1">
            <a:spLocks noGrp="1"/>
          </p:cNvSpPr>
          <p:nvPr>
            <p:ph type="subTitle" idx="4294967295"/>
          </p:nvPr>
        </p:nvSpPr>
        <p:spPr>
          <a:xfrm>
            <a:off x="378964" y="1603781"/>
            <a:ext cx="2044673" cy="27445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Se connecter à une interface de location de voiture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Voir la liste des annonce avec la possibilité d’éditer/supprimer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Voir la liste des clients et loueurs avec la possibilité d’éditer/supprimer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sz="1100" dirty="0"/>
          </a:p>
        </p:txBody>
      </p:sp>
      <p:sp>
        <p:nvSpPr>
          <p:cNvPr id="313" name="Google Shape;313;p43"/>
          <p:cNvSpPr/>
          <p:nvPr/>
        </p:nvSpPr>
        <p:spPr>
          <a:xfrm>
            <a:off x="522824" y="4628575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Administrateur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15" name="Google Shape;315;p43"/>
          <p:cNvCxnSpPr>
            <a:cxnSpLocks/>
            <a:stCxn id="311" idx="2"/>
            <a:endCxn id="313" idx="0"/>
          </p:cNvCxnSpPr>
          <p:nvPr/>
        </p:nvCxnSpPr>
        <p:spPr>
          <a:xfrm>
            <a:off x="1383554" y="4373364"/>
            <a:ext cx="1770" cy="25521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0" name="Google Shape;320;p43"/>
          <p:cNvSpPr/>
          <p:nvPr/>
        </p:nvSpPr>
        <p:spPr>
          <a:xfrm>
            <a:off x="3610884" y="4628575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Client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22" name="Google Shape;322;p43"/>
          <p:cNvCxnSpPr>
            <a:stCxn id="318" idx="2"/>
            <a:endCxn id="320" idx="0"/>
          </p:cNvCxnSpPr>
          <p:nvPr/>
        </p:nvCxnSpPr>
        <p:spPr>
          <a:xfrm>
            <a:off x="4473384" y="4373364"/>
            <a:ext cx="0" cy="25521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8537349-BC64-9DCF-C02A-AD5E3B71EFA5}"/>
              </a:ext>
            </a:extLst>
          </p:cNvPr>
          <p:cNvGrpSpPr/>
          <p:nvPr/>
        </p:nvGrpSpPr>
        <p:grpSpPr>
          <a:xfrm>
            <a:off x="361218" y="1578769"/>
            <a:ext cx="8306944" cy="2794595"/>
            <a:chOff x="1102746" y="2442875"/>
            <a:chExt cx="7008204" cy="1639275"/>
          </a:xfrm>
        </p:grpSpPr>
        <p:sp>
          <p:nvSpPr>
            <p:cNvPr id="311" name="Google Shape;311;p43"/>
            <p:cNvSpPr/>
            <p:nvPr/>
          </p:nvSpPr>
          <p:spPr>
            <a:xfrm>
              <a:off x="1102746" y="2442875"/>
              <a:ext cx="1725000" cy="1639275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3"/>
            <p:cNvSpPr/>
            <p:nvPr/>
          </p:nvSpPr>
          <p:spPr>
            <a:xfrm>
              <a:off x="3709500" y="2442950"/>
              <a:ext cx="1725000" cy="163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3"/>
            <p:cNvSpPr/>
            <p:nvPr/>
          </p:nvSpPr>
          <p:spPr>
            <a:xfrm>
              <a:off x="6385950" y="2442950"/>
              <a:ext cx="1725000" cy="163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43"/>
          <p:cNvSpPr/>
          <p:nvPr/>
        </p:nvSpPr>
        <p:spPr>
          <a:xfrm>
            <a:off x="6783326" y="4659784"/>
            <a:ext cx="1725000" cy="37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Loueur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29" name="Google Shape;329;p43"/>
          <p:cNvCxnSpPr>
            <a:stCxn id="325" idx="2"/>
            <a:endCxn id="327" idx="0"/>
          </p:cNvCxnSpPr>
          <p:nvPr/>
        </p:nvCxnSpPr>
        <p:spPr>
          <a:xfrm>
            <a:off x="7645826" y="4373364"/>
            <a:ext cx="0" cy="28642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1B546C1C-388F-FB11-BF44-6126F2CE4E72}"/>
              </a:ext>
            </a:extLst>
          </p:cNvPr>
          <p:cNvGrpSpPr/>
          <p:nvPr/>
        </p:nvGrpSpPr>
        <p:grpSpPr>
          <a:xfrm>
            <a:off x="1055804" y="572932"/>
            <a:ext cx="6917771" cy="1005965"/>
            <a:chOff x="644473" y="1373675"/>
            <a:chExt cx="6917771" cy="1005965"/>
          </a:xfrm>
        </p:grpSpPr>
        <p:cxnSp>
          <p:nvCxnSpPr>
            <p:cNvPr id="314" name="Google Shape;314;p43"/>
            <p:cNvCxnSpPr>
              <a:cxnSpLocks/>
              <a:stCxn id="312" idx="4"/>
              <a:endCxn id="311" idx="0"/>
            </p:cNvCxnSpPr>
            <p:nvPr/>
          </p:nvCxnSpPr>
          <p:spPr>
            <a:xfrm>
              <a:off x="972223" y="2042239"/>
              <a:ext cx="0" cy="337273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43"/>
            <p:cNvCxnSpPr>
              <a:stCxn id="319" idx="4"/>
              <a:endCxn id="318" idx="0"/>
            </p:cNvCxnSpPr>
            <p:nvPr/>
          </p:nvCxnSpPr>
          <p:spPr>
            <a:xfrm>
              <a:off x="4062053" y="2088751"/>
              <a:ext cx="0" cy="29088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43"/>
            <p:cNvCxnSpPr>
              <a:stCxn id="326" idx="4"/>
              <a:endCxn id="325" idx="0"/>
            </p:cNvCxnSpPr>
            <p:nvPr/>
          </p:nvCxnSpPr>
          <p:spPr>
            <a:xfrm>
              <a:off x="7234494" y="2029175"/>
              <a:ext cx="1" cy="350465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DAD3BCD2-0F08-6709-D152-E76043DDCDEA}"/>
                </a:ext>
              </a:extLst>
            </p:cNvPr>
            <p:cNvGrpSpPr/>
            <p:nvPr/>
          </p:nvGrpSpPr>
          <p:grpSpPr>
            <a:xfrm>
              <a:off x="644473" y="1373675"/>
              <a:ext cx="6917771" cy="715076"/>
              <a:chOff x="644473" y="1373675"/>
              <a:chExt cx="6917771" cy="715076"/>
            </a:xfrm>
          </p:grpSpPr>
          <p:grpSp>
            <p:nvGrpSpPr>
              <p:cNvPr id="14" name="Groupe 13">
                <a:extLst>
                  <a:ext uri="{FF2B5EF4-FFF2-40B4-BE49-F238E27FC236}">
                    <a16:creationId xmlns:a16="http://schemas.microsoft.com/office/drawing/2014/main" id="{4F5C443C-E758-F298-2F0D-2645DE6CC552}"/>
                  </a:ext>
                </a:extLst>
              </p:cNvPr>
              <p:cNvGrpSpPr/>
              <p:nvPr/>
            </p:nvGrpSpPr>
            <p:grpSpPr>
              <a:xfrm>
                <a:off x="644473" y="1386739"/>
                <a:ext cx="655500" cy="655500"/>
                <a:chOff x="644473" y="1386739"/>
                <a:chExt cx="655500" cy="655500"/>
              </a:xfrm>
            </p:grpSpPr>
            <p:sp>
              <p:nvSpPr>
                <p:cNvPr id="312" name="Google Shape;312;p43"/>
                <p:cNvSpPr/>
                <p:nvPr/>
              </p:nvSpPr>
              <p:spPr>
                <a:xfrm>
                  <a:off x="644473" y="1386739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" name="ZoneTexte 6">
                  <a:extLst>
                    <a:ext uri="{FF2B5EF4-FFF2-40B4-BE49-F238E27FC236}">
                      <a16:creationId xmlns:a16="http://schemas.microsoft.com/office/drawing/2014/main" id="{7555FDBE-6EAF-3FD8-F365-8DB6A822B6FB}"/>
                    </a:ext>
                  </a:extLst>
                </p:cNvPr>
                <p:cNvSpPr txBox="1"/>
                <p:nvPr/>
              </p:nvSpPr>
              <p:spPr>
                <a:xfrm>
                  <a:off x="809342" y="1501182"/>
                  <a:ext cx="452450" cy="40048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1</a:t>
                  </a:r>
                </a:p>
              </p:txBody>
            </p:sp>
          </p:grpSp>
          <p:grpSp>
            <p:nvGrpSpPr>
              <p:cNvPr id="15" name="Groupe 14">
                <a:extLst>
                  <a:ext uri="{FF2B5EF4-FFF2-40B4-BE49-F238E27FC236}">
                    <a16:creationId xmlns:a16="http://schemas.microsoft.com/office/drawing/2014/main" id="{8BE7DA77-32A3-A9B1-97CA-A6F20B26B159}"/>
                  </a:ext>
                </a:extLst>
              </p:cNvPr>
              <p:cNvGrpSpPr/>
              <p:nvPr/>
            </p:nvGrpSpPr>
            <p:grpSpPr>
              <a:xfrm>
                <a:off x="3734303" y="1433251"/>
                <a:ext cx="655500" cy="655500"/>
                <a:chOff x="3734303" y="1433251"/>
                <a:chExt cx="655500" cy="655500"/>
              </a:xfrm>
            </p:grpSpPr>
            <p:sp>
              <p:nvSpPr>
                <p:cNvPr id="319" name="Google Shape;319;p43"/>
                <p:cNvSpPr/>
                <p:nvPr/>
              </p:nvSpPr>
              <p:spPr>
                <a:xfrm>
                  <a:off x="3734303" y="1433251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9101AAC0-BCE9-C895-B86B-088072618F85}"/>
                    </a:ext>
                  </a:extLst>
                </p:cNvPr>
                <p:cNvSpPr txBox="1"/>
                <p:nvPr/>
              </p:nvSpPr>
              <p:spPr>
                <a:xfrm>
                  <a:off x="3898177" y="1543197"/>
                  <a:ext cx="327750" cy="4001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2</a:t>
                  </a:r>
                </a:p>
              </p:txBody>
            </p:sp>
          </p:grpSp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7586C21F-6E21-4907-2E4B-C43DE30FBD0A}"/>
                  </a:ext>
                </a:extLst>
              </p:cNvPr>
              <p:cNvGrpSpPr/>
              <p:nvPr/>
            </p:nvGrpSpPr>
            <p:grpSpPr>
              <a:xfrm>
                <a:off x="6906744" y="1373675"/>
                <a:ext cx="655500" cy="655500"/>
                <a:chOff x="6906744" y="1373675"/>
                <a:chExt cx="655500" cy="655500"/>
              </a:xfrm>
            </p:grpSpPr>
            <p:sp>
              <p:nvSpPr>
                <p:cNvPr id="326" name="Google Shape;326;p43"/>
                <p:cNvSpPr/>
                <p:nvPr/>
              </p:nvSpPr>
              <p:spPr>
                <a:xfrm>
                  <a:off x="6906744" y="1373675"/>
                  <a:ext cx="655500" cy="6555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CBC53A45-B2F3-D66F-03BB-7FF9C8B186BF}"/>
                    </a:ext>
                  </a:extLst>
                </p:cNvPr>
                <p:cNvSpPr txBox="1"/>
                <p:nvPr/>
              </p:nvSpPr>
              <p:spPr>
                <a:xfrm>
                  <a:off x="7080511" y="1514247"/>
                  <a:ext cx="452450" cy="40048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2000" b="1" dirty="0">
                      <a:solidFill>
                        <a:srgbClr val="FFC000"/>
                      </a:solidFill>
                    </a:rPr>
                    <a:t>3</a:t>
                  </a:r>
                </a:p>
              </p:txBody>
            </p:sp>
          </p:grpSp>
        </p:grpSp>
      </p:grpSp>
      <p:sp>
        <p:nvSpPr>
          <p:cNvPr id="310" name="Google Shape;310;p43"/>
          <p:cNvSpPr txBox="1">
            <a:spLocks noGrp="1"/>
          </p:cNvSpPr>
          <p:nvPr>
            <p:ph type="title"/>
          </p:nvPr>
        </p:nvSpPr>
        <p:spPr>
          <a:xfrm>
            <a:off x="2023883" y="-26577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OBJECTIFS</a:t>
            </a:r>
            <a:endParaRPr b="1" dirty="0"/>
          </a:p>
        </p:txBody>
      </p:sp>
      <p:sp>
        <p:nvSpPr>
          <p:cNvPr id="29" name="Google Shape;317;p43">
            <a:extLst>
              <a:ext uri="{FF2B5EF4-FFF2-40B4-BE49-F238E27FC236}">
                <a16:creationId xmlns:a16="http://schemas.microsoft.com/office/drawing/2014/main" id="{53872112-EC60-BB40-9AD1-9904E283609B}"/>
              </a:ext>
            </a:extLst>
          </p:cNvPr>
          <p:cNvSpPr txBox="1">
            <a:spLocks/>
          </p:cNvSpPr>
          <p:nvPr/>
        </p:nvSpPr>
        <p:spPr>
          <a:xfrm>
            <a:off x="3447665" y="1650354"/>
            <a:ext cx="2044673" cy="275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Pouvoir se créer un profil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Consulter le catalogue des annonces en tant que client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Renseigner le système de location choisit puis réserver les voitures et payer la location</a:t>
            </a:r>
          </a:p>
        </p:txBody>
      </p:sp>
      <p:sp>
        <p:nvSpPr>
          <p:cNvPr id="31" name="Google Shape;317;p43">
            <a:extLst>
              <a:ext uri="{FF2B5EF4-FFF2-40B4-BE49-F238E27FC236}">
                <a16:creationId xmlns:a16="http://schemas.microsoft.com/office/drawing/2014/main" id="{2D34AECA-6C3E-D2D1-8CF8-F221D60D0C18}"/>
              </a:ext>
            </a:extLst>
          </p:cNvPr>
          <p:cNvSpPr txBox="1">
            <a:spLocks/>
          </p:cNvSpPr>
          <p:nvPr/>
        </p:nvSpPr>
        <p:spPr>
          <a:xfrm>
            <a:off x="6644705" y="1650354"/>
            <a:ext cx="2044673" cy="275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Pouvoir se créer un profil 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Déposer une annonce en tant que loueur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sz="1100" dirty="0"/>
              <a:t>Possibilité de noter les loueurs par les clients et les clients par les loueurs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4"/>
          <p:cNvSpPr txBox="1">
            <a:spLocks noGrp="1"/>
          </p:cNvSpPr>
          <p:nvPr>
            <p:ph type="title"/>
          </p:nvPr>
        </p:nvSpPr>
        <p:spPr>
          <a:xfrm>
            <a:off x="3168000" y="209613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OUTILS UTILISES</a:t>
            </a:r>
            <a:endParaRPr b="1" dirty="0"/>
          </a:p>
        </p:txBody>
      </p:sp>
      <p:sp>
        <p:nvSpPr>
          <p:cNvPr id="559" name="Google Shape;559;p54"/>
          <p:cNvSpPr txBox="1">
            <a:spLocks noGrp="1"/>
          </p:cNvSpPr>
          <p:nvPr>
            <p:ph type="ctr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Eclipse/Java</a:t>
            </a:r>
            <a:endParaRPr dirty="0"/>
          </a:p>
        </p:txBody>
      </p:sp>
      <p:sp>
        <p:nvSpPr>
          <p:cNvPr id="560" name="Google Shape;560;p54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Environnement</a:t>
            </a:r>
            <a:r>
              <a:rPr lang="en-US" dirty="0"/>
              <a:t> de production (back-end)</a:t>
            </a:r>
          </a:p>
        </p:txBody>
      </p:sp>
      <p:sp>
        <p:nvSpPr>
          <p:cNvPr id="563" name="Google Shape;563;p54"/>
          <p:cNvSpPr txBox="1">
            <a:spLocks noGrp="1"/>
          </p:cNvSpPr>
          <p:nvPr>
            <p:ph type="ctrTitle" idx="5"/>
          </p:nvPr>
        </p:nvSpPr>
        <p:spPr>
          <a:xfrm>
            <a:off x="5691924" y="3275953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/>
              <a:t>Visual Studio Code/</a:t>
            </a:r>
            <a:r>
              <a:rPr lang="en" dirty="0"/>
              <a:t>Angular</a:t>
            </a:r>
            <a:endParaRPr dirty="0"/>
          </a:p>
        </p:txBody>
      </p:sp>
      <p:sp>
        <p:nvSpPr>
          <p:cNvPr id="564" name="Google Shape;564;p54"/>
          <p:cNvSpPr txBox="1">
            <a:spLocks noGrp="1"/>
          </p:cNvSpPr>
          <p:nvPr>
            <p:ph type="subTitle" idx="6"/>
          </p:nvPr>
        </p:nvSpPr>
        <p:spPr>
          <a:xfrm>
            <a:off x="5795971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Environnement de développement (</a:t>
            </a:r>
            <a:r>
              <a:rPr lang="fr-FR" dirty="0" err="1"/>
              <a:t>front-end</a:t>
            </a:r>
            <a:r>
              <a:rPr lang="fr-FR" dirty="0"/>
              <a:t>)</a:t>
            </a:r>
            <a:endParaRPr dirty="0"/>
          </a:p>
        </p:txBody>
      </p:sp>
      <p:sp>
        <p:nvSpPr>
          <p:cNvPr id="565" name="Google Shape;565;p54"/>
          <p:cNvSpPr txBox="1">
            <a:spLocks noGrp="1"/>
          </p:cNvSpPr>
          <p:nvPr>
            <p:ph type="ctrTitle" idx="7"/>
          </p:nvPr>
        </p:nvSpPr>
        <p:spPr>
          <a:xfrm>
            <a:off x="3091827" y="288952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MySQL</a:t>
            </a:r>
            <a:endParaRPr dirty="0"/>
          </a:p>
        </p:txBody>
      </p:sp>
      <p:sp>
        <p:nvSpPr>
          <p:cNvPr id="566" name="Google Shape;566;p54"/>
          <p:cNvSpPr txBox="1">
            <a:spLocks noGrp="1"/>
          </p:cNvSpPr>
          <p:nvPr>
            <p:ph type="subTitle" idx="8"/>
          </p:nvPr>
        </p:nvSpPr>
        <p:spPr>
          <a:xfrm>
            <a:off x="2799500" y="3704374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Base de données</a:t>
            </a:r>
            <a:endParaRPr dirty="0"/>
          </a:p>
        </p:txBody>
      </p:sp>
      <p:sp>
        <p:nvSpPr>
          <p:cNvPr id="567" name="Google Shape;567;p54"/>
          <p:cNvSpPr/>
          <p:nvPr/>
        </p:nvSpPr>
        <p:spPr>
          <a:xfrm>
            <a:off x="447607" y="1218471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54"/>
          <p:cNvSpPr/>
          <p:nvPr/>
        </p:nvSpPr>
        <p:spPr>
          <a:xfrm>
            <a:off x="5216900" y="1309900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54"/>
          <p:cNvSpPr/>
          <p:nvPr/>
        </p:nvSpPr>
        <p:spPr>
          <a:xfrm>
            <a:off x="7396375" y="1709117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54"/>
          <p:cNvSpPr/>
          <p:nvPr/>
        </p:nvSpPr>
        <p:spPr>
          <a:xfrm>
            <a:off x="3662127" y="1856573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1" name="Google Shape;571;p54"/>
          <p:cNvCxnSpPr>
            <a:stCxn id="559" idx="0"/>
            <a:endCxn id="567" idx="4"/>
          </p:cNvCxnSpPr>
          <p:nvPr/>
        </p:nvCxnSpPr>
        <p:spPr>
          <a:xfrm flipH="1" flipV="1">
            <a:off x="800857" y="1924971"/>
            <a:ext cx="776693" cy="127620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2" name="Google Shape;572;p54"/>
          <p:cNvCxnSpPr>
            <a:cxnSpLocks/>
          </p:cNvCxnSpPr>
          <p:nvPr/>
        </p:nvCxnSpPr>
        <p:spPr>
          <a:xfrm flipH="1">
            <a:off x="6622142" y="2091596"/>
            <a:ext cx="1056804" cy="122662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3" name="Google Shape;573;p54"/>
          <p:cNvCxnSpPr>
            <a:stCxn id="568" idx="4"/>
            <a:endCxn id="563" idx="0"/>
          </p:cNvCxnSpPr>
          <p:nvPr/>
        </p:nvCxnSpPr>
        <p:spPr>
          <a:xfrm>
            <a:off x="5570150" y="2016400"/>
            <a:ext cx="1045324" cy="125955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4" name="Google Shape;574;p54"/>
          <p:cNvCxnSpPr>
            <a:stCxn id="570" idx="4"/>
            <a:endCxn id="565" idx="0"/>
          </p:cNvCxnSpPr>
          <p:nvPr/>
        </p:nvCxnSpPr>
        <p:spPr>
          <a:xfrm>
            <a:off x="4015377" y="2563073"/>
            <a:ext cx="0" cy="32645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0" name="Google Shape;580;p54"/>
          <p:cNvGrpSpPr/>
          <p:nvPr/>
        </p:nvGrpSpPr>
        <p:grpSpPr>
          <a:xfrm>
            <a:off x="8989622" y="3064862"/>
            <a:ext cx="171164" cy="211091"/>
            <a:chOff x="6571955" y="2919170"/>
            <a:chExt cx="308878" cy="311170"/>
          </a:xfrm>
        </p:grpSpPr>
        <p:sp>
          <p:nvSpPr>
            <p:cNvPr id="581" name="Google Shape;581;p5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54"/>
          <p:cNvGrpSpPr/>
          <p:nvPr/>
        </p:nvGrpSpPr>
        <p:grpSpPr>
          <a:xfrm>
            <a:off x="5364964" y="1456241"/>
            <a:ext cx="410353" cy="410795"/>
            <a:chOff x="3235438" y="1970604"/>
            <a:chExt cx="354363" cy="354745"/>
          </a:xfrm>
        </p:grpSpPr>
        <p:sp>
          <p:nvSpPr>
            <p:cNvPr id="592" name="Google Shape;592;p5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54"/>
          <p:cNvGrpSpPr/>
          <p:nvPr/>
        </p:nvGrpSpPr>
        <p:grpSpPr>
          <a:xfrm>
            <a:off x="7550500" y="1914442"/>
            <a:ext cx="398259" cy="337373"/>
            <a:chOff x="2770052" y="2009628"/>
            <a:chExt cx="327085" cy="277080"/>
          </a:xfrm>
        </p:grpSpPr>
        <p:sp>
          <p:nvSpPr>
            <p:cNvPr id="606" name="Google Shape;606;p5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6" descr="AWS Toolkit for Eclipse">
            <a:extLst>
              <a:ext uri="{FF2B5EF4-FFF2-40B4-BE49-F238E27FC236}">
                <a16:creationId xmlns:a16="http://schemas.microsoft.com/office/drawing/2014/main" id="{7580432E-8B79-F167-4A70-A007FC11D2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13" r="10727"/>
          <a:stretch/>
        </p:blipFill>
        <p:spPr bwMode="auto">
          <a:xfrm>
            <a:off x="186908" y="1030518"/>
            <a:ext cx="1024975" cy="1017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Java (langage) — Wikipédia">
            <a:extLst>
              <a:ext uri="{FF2B5EF4-FFF2-40B4-BE49-F238E27FC236}">
                <a16:creationId xmlns:a16="http://schemas.microsoft.com/office/drawing/2014/main" id="{046E707C-50C6-BBB6-73C2-EB6084ECB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089" y="902311"/>
            <a:ext cx="684823" cy="1277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ngular — Wikipédia">
            <a:extLst>
              <a:ext uri="{FF2B5EF4-FFF2-40B4-BE49-F238E27FC236}">
                <a16:creationId xmlns:a16="http://schemas.microsoft.com/office/drawing/2014/main" id="{F81FD08D-87CD-7993-646C-9145317EC4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13" t="7518" r="8389" b="5136"/>
          <a:stretch/>
        </p:blipFill>
        <p:spPr bwMode="auto">
          <a:xfrm>
            <a:off x="7309349" y="1459647"/>
            <a:ext cx="910115" cy="99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3434EDD-7441-60ED-AF6A-10AC63D4E5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7665" y="1094921"/>
            <a:ext cx="1119142" cy="1119142"/>
          </a:xfrm>
          <a:prstGeom prst="rect">
            <a:avLst/>
          </a:prstGeom>
        </p:spPr>
      </p:pic>
      <p:cxnSp>
        <p:nvCxnSpPr>
          <p:cNvPr id="7" name="Google Shape;571;p54">
            <a:extLst>
              <a:ext uri="{FF2B5EF4-FFF2-40B4-BE49-F238E27FC236}">
                <a16:creationId xmlns:a16="http://schemas.microsoft.com/office/drawing/2014/main" id="{C1E010F0-314D-FF51-6B2A-B03E27FC05CD}"/>
              </a:ext>
            </a:extLst>
          </p:cNvPr>
          <p:cNvCxnSpPr>
            <a:cxnSpLocks/>
            <a:stCxn id="559" idx="0"/>
          </p:cNvCxnSpPr>
          <p:nvPr/>
        </p:nvCxnSpPr>
        <p:spPr>
          <a:xfrm flipV="1">
            <a:off x="1577550" y="2016274"/>
            <a:ext cx="494951" cy="118490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AutoShape 4" descr="Qu'est-ce que MySQL ? - BORYL">
            <a:extLst>
              <a:ext uri="{FF2B5EF4-FFF2-40B4-BE49-F238E27FC236}">
                <a16:creationId xmlns:a16="http://schemas.microsoft.com/office/drawing/2014/main" id="{7EA01C43-81F1-F5E8-8D8D-2E8AC230C8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675829" y="24563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4322B7BE-600E-44BD-C33E-AFAA203F19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35286" y="1309900"/>
            <a:ext cx="2031310" cy="14081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ansport App Pitch Deck by Slidesgo">
  <a:themeElements>
    <a:clrScheme name="orang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000"/>
      </a:accent1>
      <a:accent2>
        <a:srgbClr val="D7D7D7"/>
      </a:accent2>
      <a:accent3>
        <a:srgbClr val="FFC000"/>
      </a:accent3>
      <a:accent4>
        <a:srgbClr val="FFC000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505</Words>
  <Application>Microsoft Office PowerPoint</Application>
  <PresentationFormat>Affichage à l'écran (16:9)</PresentationFormat>
  <Paragraphs>140</Paragraphs>
  <Slides>18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5" baseType="lpstr">
      <vt:lpstr>Montserrat</vt:lpstr>
      <vt:lpstr>Arial</vt:lpstr>
      <vt:lpstr>Montserrat ExtraLight</vt:lpstr>
      <vt:lpstr>Montserrat Thin</vt:lpstr>
      <vt:lpstr>Montserrat Light</vt:lpstr>
      <vt:lpstr>Montserrat Black</vt:lpstr>
      <vt:lpstr>Transport App Pitch Deck by Slidesgo</vt:lpstr>
      <vt:lpstr>Formation Ingénieur Développement Spécialisation : JAVA / SPRING / ANGULAR</vt:lpstr>
      <vt:lpstr>Introduction</vt:lpstr>
      <vt:lpstr>Introduction</vt:lpstr>
      <vt:lpstr>Contexte</vt:lpstr>
      <vt:lpstr>Attentes clients</vt:lpstr>
      <vt:lpstr>LOCARNAQUE</vt:lpstr>
      <vt:lpstr>Présentation du Projet</vt:lpstr>
      <vt:lpstr>OBJECTIFS</vt:lpstr>
      <vt:lpstr>OUTILS UTILISES</vt:lpstr>
      <vt:lpstr>Phases du projet</vt:lpstr>
      <vt:lpstr>Analyse des risques</vt:lpstr>
      <vt:lpstr>Présentation de l’application</vt:lpstr>
      <vt:lpstr>DIAGRAMME DE CLASSE</vt:lpstr>
      <vt:lpstr>A Demo Is Worth a Thousand Words</vt:lpstr>
      <vt:lpstr>Bilan et perspectives</vt:lpstr>
      <vt:lpstr>OBJECTIFS ATTEINTS</vt:lpstr>
      <vt:lpstr>FUTURES AMELIORATIONS</vt:lpstr>
      <vt:lpstr>MERCI DE VOTRE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LOCARNAQUE</dc:title>
  <cp:lastModifiedBy>Anastasia Rotari</cp:lastModifiedBy>
  <cp:revision>17</cp:revision>
  <dcterms:modified xsi:type="dcterms:W3CDTF">2022-11-24T17:39:05Z</dcterms:modified>
</cp:coreProperties>
</file>